
<file path=[Content_Types].xml><?xml version="1.0" encoding="utf-8"?>
<Types xmlns="http://schemas.openxmlformats.org/package/2006/content-types">
  <Default Extension="gif" ContentType="image/gif"/>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media/image3.jpg" ContentType="image/jpeg"/>
  <Override PartName="/ppt/media/image4.jpg" ContentType="image/jpeg"/>
  <Override PartName="/ppt/media/image5.jpg" ContentType="image/jpeg"/>
  <Override PartName="/ppt/media/image6.jpg" ContentType="image/jpeg"/>
  <Override PartName="/ppt/media/image8.jpg" ContentType="image/jpeg"/>
  <Override PartName="/ppt/media/image9.jpg" ContentType="image/jpeg"/>
  <Override PartName="/ppt/media/image10.jpg" ContentType="image/jpeg"/>
  <Override PartName="/ppt/media/image11.jpg" ContentType="image/jpeg"/>
  <Override PartName="/ppt/media/image12.jpg" ContentType="image/jpeg"/>
  <Override PartName="/ppt/media/image13.jpg" ContentType="image/jpeg"/>
  <Override PartName="/ppt/media/image14.jpg" ContentType="image/jpeg"/>
  <Override PartName="/ppt/media/image15.jpg" ContentType="image/jpeg"/>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6" r:id="rId2"/>
    <p:sldId id="321" r:id="rId3"/>
    <p:sldId id="260" r:id="rId4"/>
    <p:sldId id="262" r:id="rId5"/>
    <p:sldId id="263" r:id="rId6"/>
    <p:sldId id="264" r:id="rId7"/>
    <p:sldId id="265" r:id="rId8"/>
    <p:sldId id="266" r:id="rId9"/>
    <p:sldId id="257" r:id="rId10"/>
    <p:sldId id="259" r:id="rId11"/>
    <p:sldId id="296" r:id="rId12"/>
    <p:sldId id="304" r:id="rId13"/>
    <p:sldId id="305" r:id="rId14"/>
    <p:sldId id="318" r:id="rId15"/>
    <p:sldId id="319" r:id="rId16"/>
    <p:sldId id="320" r:id="rId17"/>
    <p:sldId id="303" r:id="rId18"/>
    <p:sldId id="306" r:id="rId19"/>
    <p:sldId id="297" r:id="rId20"/>
    <p:sldId id="300" r:id="rId21"/>
    <p:sldId id="312" r:id="rId22"/>
    <p:sldId id="326" r:id="rId23"/>
    <p:sldId id="325" r:id="rId24"/>
    <p:sldId id="322" r:id="rId25"/>
    <p:sldId id="324" r:id="rId26"/>
    <p:sldId id="323" r:id="rId27"/>
    <p:sldId id="327" r:id="rId28"/>
    <p:sldId id="328" r:id="rId29"/>
    <p:sldId id="314" r:id="rId30"/>
    <p:sldId id="283" r:id="rId31"/>
    <p:sldId id="281"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63" d="100"/>
          <a:sy n="63" d="100"/>
        </p:scale>
        <p:origin x="804"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g>
</file>

<file path=ppt/media/image10.jpg>
</file>

<file path=ppt/media/image11.jp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jpg>
</file>

<file path=ppt/media/image4.jpg>
</file>

<file path=ppt/media/image5.jpg>
</file>

<file path=ppt/media/image6.jpg>
</file>

<file path=ppt/media/image7.gif>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C1DD2-AC89-A603-A1E2-083774C09CF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714CEBD-E4E7-B776-55DE-66CC7F00946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074C8BC-AF73-F915-0E76-73A17FB983CF}"/>
              </a:ext>
            </a:extLst>
          </p:cNvPr>
          <p:cNvSpPr>
            <a:spLocks noGrp="1"/>
          </p:cNvSpPr>
          <p:nvPr>
            <p:ph type="dt" sz="half" idx="10"/>
          </p:nvPr>
        </p:nvSpPr>
        <p:spPr/>
        <p:txBody>
          <a:bodyPr/>
          <a:lstStyle/>
          <a:p>
            <a:fld id="{A9F16F54-49A9-4A4C-BCFB-CD0E3643E1CB}" type="datetimeFigureOut">
              <a:rPr lang="en-IN" smtClean="0"/>
              <a:t>05-11-2023</a:t>
            </a:fld>
            <a:endParaRPr lang="en-IN"/>
          </a:p>
        </p:txBody>
      </p:sp>
      <p:sp>
        <p:nvSpPr>
          <p:cNvPr id="5" name="Footer Placeholder 4">
            <a:extLst>
              <a:ext uri="{FF2B5EF4-FFF2-40B4-BE49-F238E27FC236}">
                <a16:creationId xmlns:a16="http://schemas.microsoft.com/office/drawing/2014/main" id="{E16FD9C0-9D50-1EA5-A27D-8B69EAAFE74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DEB546C-0F78-2E3C-B0A1-DD29199614E5}"/>
              </a:ext>
            </a:extLst>
          </p:cNvPr>
          <p:cNvSpPr>
            <a:spLocks noGrp="1"/>
          </p:cNvSpPr>
          <p:nvPr>
            <p:ph type="sldNum" sz="quarter" idx="12"/>
          </p:nvPr>
        </p:nvSpPr>
        <p:spPr/>
        <p:txBody>
          <a:bodyPr/>
          <a:lstStyle/>
          <a:p>
            <a:fld id="{7DC321CC-ADBD-487B-A5D0-E3779E287421}" type="slidenum">
              <a:rPr lang="en-IN" smtClean="0"/>
              <a:t>‹#›</a:t>
            </a:fld>
            <a:endParaRPr lang="en-IN"/>
          </a:p>
        </p:txBody>
      </p:sp>
    </p:spTree>
    <p:extLst>
      <p:ext uri="{BB962C8B-B14F-4D97-AF65-F5344CB8AC3E}">
        <p14:creationId xmlns:p14="http://schemas.microsoft.com/office/powerpoint/2010/main" val="18022006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21A53-B7CB-55DB-7715-6DAE189E998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07A86B8-8F86-4CF9-66ED-C2C46A32E31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3183664-9C4E-B76C-11EE-5E21C642FA5B}"/>
              </a:ext>
            </a:extLst>
          </p:cNvPr>
          <p:cNvSpPr>
            <a:spLocks noGrp="1"/>
          </p:cNvSpPr>
          <p:nvPr>
            <p:ph type="dt" sz="half" idx="10"/>
          </p:nvPr>
        </p:nvSpPr>
        <p:spPr/>
        <p:txBody>
          <a:bodyPr/>
          <a:lstStyle/>
          <a:p>
            <a:fld id="{A9F16F54-49A9-4A4C-BCFB-CD0E3643E1CB}" type="datetimeFigureOut">
              <a:rPr lang="en-IN" smtClean="0"/>
              <a:t>05-11-2023</a:t>
            </a:fld>
            <a:endParaRPr lang="en-IN"/>
          </a:p>
        </p:txBody>
      </p:sp>
      <p:sp>
        <p:nvSpPr>
          <p:cNvPr id="5" name="Footer Placeholder 4">
            <a:extLst>
              <a:ext uri="{FF2B5EF4-FFF2-40B4-BE49-F238E27FC236}">
                <a16:creationId xmlns:a16="http://schemas.microsoft.com/office/drawing/2014/main" id="{E4B435A3-ADF6-20FB-B8B8-58726C8801B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899A1A6-CDBC-C845-C578-EC5D80CC28F9}"/>
              </a:ext>
            </a:extLst>
          </p:cNvPr>
          <p:cNvSpPr>
            <a:spLocks noGrp="1"/>
          </p:cNvSpPr>
          <p:nvPr>
            <p:ph type="sldNum" sz="quarter" idx="12"/>
          </p:nvPr>
        </p:nvSpPr>
        <p:spPr/>
        <p:txBody>
          <a:bodyPr/>
          <a:lstStyle/>
          <a:p>
            <a:fld id="{7DC321CC-ADBD-487B-A5D0-E3779E287421}" type="slidenum">
              <a:rPr lang="en-IN" smtClean="0"/>
              <a:t>‹#›</a:t>
            </a:fld>
            <a:endParaRPr lang="en-IN"/>
          </a:p>
        </p:txBody>
      </p:sp>
    </p:spTree>
    <p:extLst>
      <p:ext uri="{BB962C8B-B14F-4D97-AF65-F5344CB8AC3E}">
        <p14:creationId xmlns:p14="http://schemas.microsoft.com/office/powerpoint/2010/main" val="26043349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984C00B-BDDB-2A45-6348-79DF06D8A11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F561707-78BE-84B7-61BE-284CE6FD772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872BF2F-4173-BD42-7508-16BC7BFA3D9D}"/>
              </a:ext>
            </a:extLst>
          </p:cNvPr>
          <p:cNvSpPr>
            <a:spLocks noGrp="1"/>
          </p:cNvSpPr>
          <p:nvPr>
            <p:ph type="dt" sz="half" idx="10"/>
          </p:nvPr>
        </p:nvSpPr>
        <p:spPr/>
        <p:txBody>
          <a:bodyPr/>
          <a:lstStyle/>
          <a:p>
            <a:fld id="{A9F16F54-49A9-4A4C-BCFB-CD0E3643E1CB}" type="datetimeFigureOut">
              <a:rPr lang="en-IN" smtClean="0"/>
              <a:t>05-11-2023</a:t>
            </a:fld>
            <a:endParaRPr lang="en-IN"/>
          </a:p>
        </p:txBody>
      </p:sp>
      <p:sp>
        <p:nvSpPr>
          <p:cNvPr id="5" name="Footer Placeholder 4">
            <a:extLst>
              <a:ext uri="{FF2B5EF4-FFF2-40B4-BE49-F238E27FC236}">
                <a16:creationId xmlns:a16="http://schemas.microsoft.com/office/drawing/2014/main" id="{8DC1FFC3-031C-11E1-D2B7-EC4B401B0D4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D1715C2-C542-33B8-E8B2-48428187A4CD}"/>
              </a:ext>
            </a:extLst>
          </p:cNvPr>
          <p:cNvSpPr>
            <a:spLocks noGrp="1"/>
          </p:cNvSpPr>
          <p:nvPr>
            <p:ph type="sldNum" sz="quarter" idx="12"/>
          </p:nvPr>
        </p:nvSpPr>
        <p:spPr/>
        <p:txBody>
          <a:bodyPr/>
          <a:lstStyle/>
          <a:p>
            <a:fld id="{7DC321CC-ADBD-487B-A5D0-E3779E287421}" type="slidenum">
              <a:rPr lang="en-IN" smtClean="0"/>
              <a:t>‹#›</a:t>
            </a:fld>
            <a:endParaRPr lang="en-IN"/>
          </a:p>
        </p:txBody>
      </p:sp>
    </p:spTree>
    <p:extLst>
      <p:ext uri="{BB962C8B-B14F-4D97-AF65-F5344CB8AC3E}">
        <p14:creationId xmlns:p14="http://schemas.microsoft.com/office/powerpoint/2010/main" val="10259979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A3DC8-ED09-BA2A-BAE2-D9190F99714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6C357E7-5079-FB9A-599D-AC1F441F07D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B3EB8EC-0E1F-C413-CFCC-979DFAD64AFC}"/>
              </a:ext>
            </a:extLst>
          </p:cNvPr>
          <p:cNvSpPr>
            <a:spLocks noGrp="1"/>
          </p:cNvSpPr>
          <p:nvPr>
            <p:ph type="dt" sz="half" idx="10"/>
          </p:nvPr>
        </p:nvSpPr>
        <p:spPr/>
        <p:txBody>
          <a:bodyPr/>
          <a:lstStyle/>
          <a:p>
            <a:fld id="{A9F16F54-49A9-4A4C-BCFB-CD0E3643E1CB}" type="datetimeFigureOut">
              <a:rPr lang="en-IN" smtClean="0"/>
              <a:t>05-11-2023</a:t>
            </a:fld>
            <a:endParaRPr lang="en-IN"/>
          </a:p>
        </p:txBody>
      </p:sp>
      <p:sp>
        <p:nvSpPr>
          <p:cNvPr id="5" name="Footer Placeholder 4">
            <a:extLst>
              <a:ext uri="{FF2B5EF4-FFF2-40B4-BE49-F238E27FC236}">
                <a16:creationId xmlns:a16="http://schemas.microsoft.com/office/drawing/2014/main" id="{FE744698-5BB3-CDB1-204E-DB33D81F092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D629888-96F5-7069-FA92-13802CA1D6BD}"/>
              </a:ext>
            </a:extLst>
          </p:cNvPr>
          <p:cNvSpPr>
            <a:spLocks noGrp="1"/>
          </p:cNvSpPr>
          <p:nvPr>
            <p:ph type="sldNum" sz="quarter" idx="12"/>
          </p:nvPr>
        </p:nvSpPr>
        <p:spPr/>
        <p:txBody>
          <a:bodyPr/>
          <a:lstStyle/>
          <a:p>
            <a:fld id="{7DC321CC-ADBD-487B-A5D0-E3779E287421}" type="slidenum">
              <a:rPr lang="en-IN" smtClean="0"/>
              <a:t>‹#›</a:t>
            </a:fld>
            <a:endParaRPr lang="en-IN"/>
          </a:p>
        </p:txBody>
      </p:sp>
    </p:spTree>
    <p:extLst>
      <p:ext uri="{BB962C8B-B14F-4D97-AF65-F5344CB8AC3E}">
        <p14:creationId xmlns:p14="http://schemas.microsoft.com/office/powerpoint/2010/main" val="7079904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F5BDE-1BED-7627-B9EB-F491160F58F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FDB956C-7A2D-0EC3-BF14-8FB45444C89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A20A6EC-94F0-CB06-9E76-C86BA6152771}"/>
              </a:ext>
            </a:extLst>
          </p:cNvPr>
          <p:cNvSpPr>
            <a:spLocks noGrp="1"/>
          </p:cNvSpPr>
          <p:nvPr>
            <p:ph type="dt" sz="half" idx="10"/>
          </p:nvPr>
        </p:nvSpPr>
        <p:spPr/>
        <p:txBody>
          <a:bodyPr/>
          <a:lstStyle/>
          <a:p>
            <a:fld id="{A9F16F54-49A9-4A4C-BCFB-CD0E3643E1CB}" type="datetimeFigureOut">
              <a:rPr lang="en-IN" smtClean="0"/>
              <a:t>05-11-2023</a:t>
            </a:fld>
            <a:endParaRPr lang="en-IN"/>
          </a:p>
        </p:txBody>
      </p:sp>
      <p:sp>
        <p:nvSpPr>
          <p:cNvPr id="5" name="Footer Placeholder 4">
            <a:extLst>
              <a:ext uri="{FF2B5EF4-FFF2-40B4-BE49-F238E27FC236}">
                <a16:creationId xmlns:a16="http://schemas.microsoft.com/office/drawing/2014/main" id="{E0193533-A8FB-8C5D-CD21-1ED9B00C0C1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9851EB9-6987-6491-6E0C-E0EEAE649CC3}"/>
              </a:ext>
            </a:extLst>
          </p:cNvPr>
          <p:cNvSpPr>
            <a:spLocks noGrp="1"/>
          </p:cNvSpPr>
          <p:nvPr>
            <p:ph type="sldNum" sz="quarter" idx="12"/>
          </p:nvPr>
        </p:nvSpPr>
        <p:spPr/>
        <p:txBody>
          <a:bodyPr/>
          <a:lstStyle/>
          <a:p>
            <a:fld id="{7DC321CC-ADBD-487B-A5D0-E3779E287421}" type="slidenum">
              <a:rPr lang="en-IN" smtClean="0"/>
              <a:t>‹#›</a:t>
            </a:fld>
            <a:endParaRPr lang="en-IN"/>
          </a:p>
        </p:txBody>
      </p:sp>
    </p:spTree>
    <p:extLst>
      <p:ext uri="{BB962C8B-B14F-4D97-AF65-F5344CB8AC3E}">
        <p14:creationId xmlns:p14="http://schemas.microsoft.com/office/powerpoint/2010/main" val="2430024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8F9A6-B4DA-AAA5-C222-9BFF29875E3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F041DFE-2647-A5DD-963B-2D8EC22022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3D0C8F3-7F7C-B338-D706-67D0BDDB32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75186D5-DDDC-0CE7-D106-12110F4F7931}"/>
              </a:ext>
            </a:extLst>
          </p:cNvPr>
          <p:cNvSpPr>
            <a:spLocks noGrp="1"/>
          </p:cNvSpPr>
          <p:nvPr>
            <p:ph type="dt" sz="half" idx="10"/>
          </p:nvPr>
        </p:nvSpPr>
        <p:spPr/>
        <p:txBody>
          <a:bodyPr/>
          <a:lstStyle/>
          <a:p>
            <a:fld id="{A9F16F54-49A9-4A4C-BCFB-CD0E3643E1CB}" type="datetimeFigureOut">
              <a:rPr lang="en-IN" smtClean="0"/>
              <a:t>05-11-2023</a:t>
            </a:fld>
            <a:endParaRPr lang="en-IN"/>
          </a:p>
        </p:txBody>
      </p:sp>
      <p:sp>
        <p:nvSpPr>
          <p:cNvPr id="6" name="Footer Placeholder 5">
            <a:extLst>
              <a:ext uri="{FF2B5EF4-FFF2-40B4-BE49-F238E27FC236}">
                <a16:creationId xmlns:a16="http://schemas.microsoft.com/office/drawing/2014/main" id="{0DD9AB9D-0C12-DE72-755F-32167495EE2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C2ABB7C-76D3-3254-7103-E0FC1A1F2E40}"/>
              </a:ext>
            </a:extLst>
          </p:cNvPr>
          <p:cNvSpPr>
            <a:spLocks noGrp="1"/>
          </p:cNvSpPr>
          <p:nvPr>
            <p:ph type="sldNum" sz="quarter" idx="12"/>
          </p:nvPr>
        </p:nvSpPr>
        <p:spPr/>
        <p:txBody>
          <a:bodyPr/>
          <a:lstStyle/>
          <a:p>
            <a:fld id="{7DC321CC-ADBD-487B-A5D0-E3779E287421}" type="slidenum">
              <a:rPr lang="en-IN" smtClean="0"/>
              <a:t>‹#›</a:t>
            </a:fld>
            <a:endParaRPr lang="en-IN"/>
          </a:p>
        </p:txBody>
      </p:sp>
    </p:spTree>
    <p:extLst>
      <p:ext uri="{BB962C8B-B14F-4D97-AF65-F5344CB8AC3E}">
        <p14:creationId xmlns:p14="http://schemas.microsoft.com/office/powerpoint/2010/main" val="38698064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1A46D-048E-B826-3596-CBDCABF99FD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2172E4E-6A41-9ED6-3F67-A611D5B5B8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56D6C65-4F41-4D7D-21D1-2AB6C2FE474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B3CDF05-E49F-E8B8-57B4-C21F40A752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8E3D180-7BD1-240A-FF2F-1933025AAA6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39B487D-2B20-A129-5A4B-6BB0CFDEE288}"/>
              </a:ext>
            </a:extLst>
          </p:cNvPr>
          <p:cNvSpPr>
            <a:spLocks noGrp="1"/>
          </p:cNvSpPr>
          <p:nvPr>
            <p:ph type="dt" sz="half" idx="10"/>
          </p:nvPr>
        </p:nvSpPr>
        <p:spPr/>
        <p:txBody>
          <a:bodyPr/>
          <a:lstStyle/>
          <a:p>
            <a:fld id="{A9F16F54-49A9-4A4C-BCFB-CD0E3643E1CB}" type="datetimeFigureOut">
              <a:rPr lang="en-IN" smtClean="0"/>
              <a:t>05-11-2023</a:t>
            </a:fld>
            <a:endParaRPr lang="en-IN"/>
          </a:p>
        </p:txBody>
      </p:sp>
      <p:sp>
        <p:nvSpPr>
          <p:cNvPr id="8" name="Footer Placeholder 7">
            <a:extLst>
              <a:ext uri="{FF2B5EF4-FFF2-40B4-BE49-F238E27FC236}">
                <a16:creationId xmlns:a16="http://schemas.microsoft.com/office/drawing/2014/main" id="{46B4F084-EE73-7734-A7DC-57B88D3185C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9020DAF-8804-FA99-97B4-A4B8DE03303E}"/>
              </a:ext>
            </a:extLst>
          </p:cNvPr>
          <p:cNvSpPr>
            <a:spLocks noGrp="1"/>
          </p:cNvSpPr>
          <p:nvPr>
            <p:ph type="sldNum" sz="quarter" idx="12"/>
          </p:nvPr>
        </p:nvSpPr>
        <p:spPr/>
        <p:txBody>
          <a:bodyPr/>
          <a:lstStyle/>
          <a:p>
            <a:fld id="{7DC321CC-ADBD-487B-A5D0-E3779E287421}" type="slidenum">
              <a:rPr lang="en-IN" smtClean="0"/>
              <a:t>‹#›</a:t>
            </a:fld>
            <a:endParaRPr lang="en-IN"/>
          </a:p>
        </p:txBody>
      </p:sp>
    </p:spTree>
    <p:extLst>
      <p:ext uri="{BB962C8B-B14F-4D97-AF65-F5344CB8AC3E}">
        <p14:creationId xmlns:p14="http://schemas.microsoft.com/office/powerpoint/2010/main" val="23548682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EDF0E-7C46-DDC0-6D5F-71B92FA9E7F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B34686D-5E04-BDE1-DFAD-73D471DBABC9}"/>
              </a:ext>
            </a:extLst>
          </p:cNvPr>
          <p:cNvSpPr>
            <a:spLocks noGrp="1"/>
          </p:cNvSpPr>
          <p:nvPr>
            <p:ph type="dt" sz="half" idx="10"/>
          </p:nvPr>
        </p:nvSpPr>
        <p:spPr/>
        <p:txBody>
          <a:bodyPr/>
          <a:lstStyle/>
          <a:p>
            <a:fld id="{A9F16F54-49A9-4A4C-BCFB-CD0E3643E1CB}" type="datetimeFigureOut">
              <a:rPr lang="en-IN" smtClean="0"/>
              <a:t>05-11-2023</a:t>
            </a:fld>
            <a:endParaRPr lang="en-IN"/>
          </a:p>
        </p:txBody>
      </p:sp>
      <p:sp>
        <p:nvSpPr>
          <p:cNvPr id="4" name="Footer Placeholder 3">
            <a:extLst>
              <a:ext uri="{FF2B5EF4-FFF2-40B4-BE49-F238E27FC236}">
                <a16:creationId xmlns:a16="http://schemas.microsoft.com/office/drawing/2014/main" id="{A2F52DE6-80FC-1E06-119C-772968F0BF1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F770C3A-C69D-BD1C-E102-69D5CF487943}"/>
              </a:ext>
            </a:extLst>
          </p:cNvPr>
          <p:cNvSpPr>
            <a:spLocks noGrp="1"/>
          </p:cNvSpPr>
          <p:nvPr>
            <p:ph type="sldNum" sz="quarter" idx="12"/>
          </p:nvPr>
        </p:nvSpPr>
        <p:spPr/>
        <p:txBody>
          <a:bodyPr/>
          <a:lstStyle/>
          <a:p>
            <a:fld id="{7DC321CC-ADBD-487B-A5D0-E3779E287421}" type="slidenum">
              <a:rPr lang="en-IN" smtClean="0"/>
              <a:t>‹#›</a:t>
            </a:fld>
            <a:endParaRPr lang="en-IN"/>
          </a:p>
        </p:txBody>
      </p:sp>
    </p:spTree>
    <p:extLst>
      <p:ext uri="{BB962C8B-B14F-4D97-AF65-F5344CB8AC3E}">
        <p14:creationId xmlns:p14="http://schemas.microsoft.com/office/powerpoint/2010/main" val="714205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6AD07E-8F6C-3417-3D19-E4727B4FF0AA}"/>
              </a:ext>
            </a:extLst>
          </p:cNvPr>
          <p:cNvSpPr>
            <a:spLocks noGrp="1"/>
          </p:cNvSpPr>
          <p:nvPr>
            <p:ph type="dt" sz="half" idx="10"/>
          </p:nvPr>
        </p:nvSpPr>
        <p:spPr/>
        <p:txBody>
          <a:bodyPr/>
          <a:lstStyle/>
          <a:p>
            <a:fld id="{A9F16F54-49A9-4A4C-BCFB-CD0E3643E1CB}" type="datetimeFigureOut">
              <a:rPr lang="en-IN" smtClean="0"/>
              <a:t>05-11-2023</a:t>
            </a:fld>
            <a:endParaRPr lang="en-IN"/>
          </a:p>
        </p:txBody>
      </p:sp>
      <p:sp>
        <p:nvSpPr>
          <p:cNvPr id="3" name="Footer Placeholder 2">
            <a:extLst>
              <a:ext uri="{FF2B5EF4-FFF2-40B4-BE49-F238E27FC236}">
                <a16:creationId xmlns:a16="http://schemas.microsoft.com/office/drawing/2014/main" id="{35D438F2-1C6D-BB4C-8958-21A6B3EB52C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E3D4758-B771-B532-69B5-0CF6CD108693}"/>
              </a:ext>
            </a:extLst>
          </p:cNvPr>
          <p:cNvSpPr>
            <a:spLocks noGrp="1"/>
          </p:cNvSpPr>
          <p:nvPr>
            <p:ph type="sldNum" sz="quarter" idx="12"/>
          </p:nvPr>
        </p:nvSpPr>
        <p:spPr/>
        <p:txBody>
          <a:bodyPr/>
          <a:lstStyle/>
          <a:p>
            <a:fld id="{7DC321CC-ADBD-487B-A5D0-E3779E287421}" type="slidenum">
              <a:rPr lang="en-IN" smtClean="0"/>
              <a:t>‹#›</a:t>
            </a:fld>
            <a:endParaRPr lang="en-IN"/>
          </a:p>
        </p:txBody>
      </p:sp>
    </p:spTree>
    <p:extLst>
      <p:ext uri="{BB962C8B-B14F-4D97-AF65-F5344CB8AC3E}">
        <p14:creationId xmlns:p14="http://schemas.microsoft.com/office/powerpoint/2010/main" val="10962555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01882-D671-1E0F-147B-1D50272C66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322730F-A969-4577-E0E7-F519AEAD60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FB61E79-E6BF-7ED7-0805-B1CB4CD577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D73B9F-0140-3768-C37D-FC68E73C5131}"/>
              </a:ext>
            </a:extLst>
          </p:cNvPr>
          <p:cNvSpPr>
            <a:spLocks noGrp="1"/>
          </p:cNvSpPr>
          <p:nvPr>
            <p:ph type="dt" sz="half" idx="10"/>
          </p:nvPr>
        </p:nvSpPr>
        <p:spPr/>
        <p:txBody>
          <a:bodyPr/>
          <a:lstStyle/>
          <a:p>
            <a:fld id="{A9F16F54-49A9-4A4C-BCFB-CD0E3643E1CB}" type="datetimeFigureOut">
              <a:rPr lang="en-IN" smtClean="0"/>
              <a:t>05-11-2023</a:t>
            </a:fld>
            <a:endParaRPr lang="en-IN"/>
          </a:p>
        </p:txBody>
      </p:sp>
      <p:sp>
        <p:nvSpPr>
          <p:cNvPr id="6" name="Footer Placeholder 5">
            <a:extLst>
              <a:ext uri="{FF2B5EF4-FFF2-40B4-BE49-F238E27FC236}">
                <a16:creationId xmlns:a16="http://schemas.microsoft.com/office/drawing/2014/main" id="{3B3F0313-A67D-A095-1CFA-40D0905C1B9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FBB6C52-D25E-6ED8-3F14-FB3287D0FC7E}"/>
              </a:ext>
            </a:extLst>
          </p:cNvPr>
          <p:cNvSpPr>
            <a:spLocks noGrp="1"/>
          </p:cNvSpPr>
          <p:nvPr>
            <p:ph type="sldNum" sz="quarter" idx="12"/>
          </p:nvPr>
        </p:nvSpPr>
        <p:spPr/>
        <p:txBody>
          <a:bodyPr/>
          <a:lstStyle/>
          <a:p>
            <a:fld id="{7DC321CC-ADBD-487B-A5D0-E3779E287421}" type="slidenum">
              <a:rPr lang="en-IN" smtClean="0"/>
              <a:t>‹#›</a:t>
            </a:fld>
            <a:endParaRPr lang="en-IN"/>
          </a:p>
        </p:txBody>
      </p:sp>
    </p:spTree>
    <p:extLst>
      <p:ext uri="{BB962C8B-B14F-4D97-AF65-F5344CB8AC3E}">
        <p14:creationId xmlns:p14="http://schemas.microsoft.com/office/powerpoint/2010/main" val="1103444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92C82-31CF-0100-38D8-79D3EDB2B1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B88DC30-E324-A29B-52CA-D9CC038C02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884155F-A3CD-B9C6-BB53-387F91DC85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3E0A4FD-043B-E176-61A0-4060AE1C0359}"/>
              </a:ext>
            </a:extLst>
          </p:cNvPr>
          <p:cNvSpPr>
            <a:spLocks noGrp="1"/>
          </p:cNvSpPr>
          <p:nvPr>
            <p:ph type="dt" sz="half" idx="10"/>
          </p:nvPr>
        </p:nvSpPr>
        <p:spPr/>
        <p:txBody>
          <a:bodyPr/>
          <a:lstStyle/>
          <a:p>
            <a:fld id="{A9F16F54-49A9-4A4C-BCFB-CD0E3643E1CB}" type="datetimeFigureOut">
              <a:rPr lang="en-IN" smtClean="0"/>
              <a:t>05-11-2023</a:t>
            </a:fld>
            <a:endParaRPr lang="en-IN"/>
          </a:p>
        </p:txBody>
      </p:sp>
      <p:sp>
        <p:nvSpPr>
          <p:cNvPr id="6" name="Footer Placeholder 5">
            <a:extLst>
              <a:ext uri="{FF2B5EF4-FFF2-40B4-BE49-F238E27FC236}">
                <a16:creationId xmlns:a16="http://schemas.microsoft.com/office/drawing/2014/main" id="{75D40DF3-AC6B-6E1F-52A2-EB3069B5E94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5AB10DD-E95B-A5AF-E1D4-9EEBC3C49D89}"/>
              </a:ext>
            </a:extLst>
          </p:cNvPr>
          <p:cNvSpPr>
            <a:spLocks noGrp="1"/>
          </p:cNvSpPr>
          <p:nvPr>
            <p:ph type="sldNum" sz="quarter" idx="12"/>
          </p:nvPr>
        </p:nvSpPr>
        <p:spPr/>
        <p:txBody>
          <a:bodyPr/>
          <a:lstStyle/>
          <a:p>
            <a:fld id="{7DC321CC-ADBD-487B-A5D0-E3779E287421}" type="slidenum">
              <a:rPr lang="en-IN" smtClean="0"/>
              <a:t>‹#›</a:t>
            </a:fld>
            <a:endParaRPr lang="en-IN"/>
          </a:p>
        </p:txBody>
      </p:sp>
    </p:spTree>
    <p:extLst>
      <p:ext uri="{BB962C8B-B14F-4D97-AF65-F5344CB8AC3E}">
        <p14:creationId xmlns:p14="http://schemas.microsoft.com/office/powerpoint/2010/main" val="24892632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D9B7158-2503-DB4B-10C7-DAB9DB8F2F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A0593D8-D922-060A-57E6-70B17932BA5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884D8AF-FB1C-CA8D-5FE2-D92FDAAB4E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F16F54-49A9-4A4C-BCFB-CD0E3643E1CB}" type="datetimeFigureOut">
              <a:rPr lang="en-IN" smtClean="0"/>
              <a:t>05-11-2023</a:t>
            </a:fld>
            <a:endParaRPr lang="en-IN"/>
          </a:p>
        </p:txBody>
      </p:sp>
      <p:sp>
        <p:nvSpPr>
          <p:cNvPr id="5" name="Footer Placeholder 4">
            <a:extLst>
              <a:ext uri="{FF2B5EF4-FFF2-40B4-BE49-F238E27FC236}">
                <a16:creationId xmlns:a16="http://schemas.microsoft.com/office/drawing/2014/main" id="{342D2367-B457-D38D-E363-962B1AE4A5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4BBA2BE-0F83-2C72-23BF-7CD0E79089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C321CC-ADBD-487B-A5D0-E3779E287421}" type="slidenum">
              <a:rPr lang="en-IN" smtClean="0"/>
              <a:t>‹#›</a:t>
            </a:fld>
            <a:endParaRPr lang="en-IN"/>
          </a:p>
        </p:txBody>
      </p:sp>
    </p:spTree>
    <p:extLst>
      <p:ext uri="{BB962C8B-B14F-4D97-AF65-F5344CB8AC3E}">
        <p14:creationId xmlns:p14="http://schemas.microsoft.com/office/powerpoint/2010/main" val="37499431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4.jpg"/><Relationship Id="rId7" Type="http://schemas.openxmlformats.org/officeDocument/2006/relationships/image" Target="../media/image8.jpg"/><Relationship Id="rId2" Type="http://schemas.openxmlformats.org/officeDocument/2006/relationships/image" Target="../media/image3.jpg"/><Relationship Id="rId1" Type="http://schemas.openxmlformats.org/officeDocument/2006/relationships/slideLayout" Target="../slideLayouts/slideLayout6.xml"/><Relationship Id="rId6" Type="http://schemas.openxmlformats.org/officeDocument/2006/relationships/image" Target="../media/image7.gif"/><Relationship Id="rId5" Type="http://schemas.openxmlformats.org/officeDocument/2006/relationships/image" Target="../media/image6.jpg"/><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7" Type="http://schemas.openxmlformats.org/officeDocument/2006/relationships/image" Target="../media/image15.jpg"/><Relationship Id="rId2" Type="http://schemas.openxmlformats.org/officeDocument/2006/relationships/image" Target="../media/image10.jpg"/><Relationship Id="rId1" Type="http://schemas.openxmlformats.org/officeDocument/2006/relationships/slideLayout" Target="../slideLayouts/slideLayout6.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jpg"/></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286000" y="2033224"/>
            <a:ext cx="7880635" cy="3980577"/>
          </a:xfrm>
          <a:prstGeom prst="rect">
            <a:avLst/>
          </a:prstGeom>
        </p:spPr>
        <p:txBody>
          <a:bodyPr vert="horz" wrap="square" lIns="0" tIns="12700" rIns="0" bIns="0" rtlCol="0">
            <a:spAutoFit/>
          </a:bodyPr>
          <a:lstStyle/>
          <a:p>
            <a:pPr>
              <a:spcBef>
                <a:spcPts val="55"/>
              </a:spcBef>
            </a:pPr>
            <a:r>
              <a:rPr lang="en-US" sz="4000" dirty="0">
                <a:latin typeface="Carlito"/>
                <a:cs typeface="Carlito"/>
              </a:rPr>
              <a:t>Classification of Gram Positive and Gram Negative Bacteria Using Few Shot Learning</a:t>
            </a:r>
          </a:p>
          <a:p>
            <a:pPr>
              <a:spcBef>
                <a:spcPts val="55"/>
              </a:spcBef>
            </a:pPr>
            <a:endParaRPr sz="4000" dirty="0">
              <a:latin typeface="Carlito"/>
              <a:cs typeface="Carlito"/>
            </a:endParaRPr>
          </a:p>
          <a:p>
            <a:pPr marL="890269" marR="883285" algn="r">
              <a:lnSpc>
                <a:spcPct val="97300"/>
              </a:lnSpc>
            </a:pPr>
            <a:r>
              <a:rPr lang="en-IN" sz="2000" spc="-5" dirty="0">
                <a:solidFill>
                  <a:srgbClr val="878787"/>
                </a:solidFill>
                <a:latin typeface="Carlito"/>
                <a:cs typeface="Carlito"/>
              </a:rPr>
              <a:t>                Lakshmi Ranga Sai </a:t>
            </a:r>
            <a:r>
              <a:rPr lang="en-IN" sz="2000" spc="-5" dirty="0" err="1">
                <a:solidFill>
                  <a:srgbClr val="878787"/>
                </a:solidFill>
                <a:latin typeface="Carlito"/>
                <a:cs typeface="Carlito"/>
              </a:rPr>
              <a:t>Gajulapalli</a:t>
            </a:r>
            <a:r>
              <a:rPr lang="en-IN" sz="2000" spc="-5" dirty="0">
                <a:solidFill>
                  <a:srgbClr val="878787"/>
                </a:solidFill>
                <a:latin typeface="Carlito"/>
                <a:cs typeface="Carlito"/>
              </a:rPr>
              <a:t> </a:t>
            </a:r>
            <a:r>
              <a:rPr sz="2000" spc="-5" dirty="0">
                <a:solidFill>
                  <a:srgbClr val="878787"/>
                </a:solidFill>
                <a:latin typeface="Carlito"/>
                <a:cs typeface="Carlito"/>
              </a:rPr>
              <a:t>: </a:t>
            </a:r>
            <a:r>
              <a:rPr lang="en-IN" sz="2000" spc="-5" dirty="0">
                <a:solidFill>
                  <a:srgbClr val="878787"/>
                </a:solidFill>
                <a:latin typeface="Carlito"/>
                <a:cs typeface="Carlito"/>
              </a:rPr>
              <a:t>RA2011047010143</a:t>
            </a:r>
          </a:p>
          <a:p>
            <a:pPr marL="890269" marR="883285" algn="r">
              <a:lnSpc>
                <a:spcPct val="97300"/>
              </a:lnSpc>
            </a:pPr>
            <a:r>
              <a:rPr lang="en-IN" sz="2000" spc="-5" dirty="0" err="1">
                <a:solidFill>
                  <a:srgbClr val="878787"/>
                </a:solidFill>
                <a:latin typeface="Carlito"/>
                <a:cs typeface="Carlito"/>
              </a:rPr>
              <a:t>Tharun</a:t>
            </a:r>
            <a:r>
              <a:rPr lang="en-IN" sz="2000" spc="-5" dirty="0">
                <a:solidFill>
                  <a:srgbClr val="878787"/>
                </a:solidFill>
                <a:latin typeface="Carlito"/>
                <a:cs typeface="Carlito"/>
              </a:rPr>
              <a:t> Mathi </a:t>
            </a:r>
            <a:r>
              <a:rPr sz="2000" spc="-5" dirty="0">
                <a:solidFill>
                  <a:srgbClr val="878787"/>
                </a:solidFill>
                <a:latin typeface="Carlito"/>
                <a:cs typeface="Carlito"/>
              </a:rPr>
              <a:t>:  </a:t>
            </a:r>
            <a:r>
              <a:rPr lang="en-IN" sz="2000" spc="-5" dirty="0">
                <a:solidFill>
                  <a:srgbClr val="878787"/>
                </a:solidFill>
                <a:latin typeface="Carlito"/>
                <a:cs typeface="Carlito"/>
              </a:rPr>
              <a:t>RA2011047010086</a:t>
            </a:r>
          </a:p>
          <a:p>
            <a:pPr marL="890269" marR="883285" algn="r">
              <a:lnSpc>
                <a:spcPct val="97300"/>
              </a:lnSpc>
            </a:pPr>
            <a:r>
              <a:rPr lang="en-US" sz="2000" spc="-5" dirty="0">
                <a:solidFill>
                  <a:srgbClr val="878787"/>
                </a:solidFill>
                <a:latin typeface="Carlito"/>
                <a:cs typeface="Carlito"/>
              </a:rPr>
              <a:t> Guide </a:t>
            </a:r>
            <a:r>
              <a:rPr lang="en-US" sz="2000" dirty="0">
                <a:solidFill>
                  <a:srgbClr val="878787"/>
                </a:solidFill>
                <a:latin typeface="Carlito"/>
                <a:cs typeface="Carlito"/>
              </a:rPr>
              <a:t>name : </a:t>
            </a:r>
            <a:r>
              <a:rPr lang="en-US" sz="2000" dirty="0" err="1">
                <a:solidFill>
                  <a:srgbClr val="878787"/>
                </a:solidFill>
                <a:latin typeface="Carlito"/>
                <a:cs typeface="Carlito"/>
              </a:rPr>
              <a:t>Dr.R.Beaulah</a:t>
            </a:r>
            <a:r>
              <a:rPr lang="en-US" sz="2000" dirty="0">
                <a:solidFill>
                  <a:srgbClr val="878787"/>
                </a:solidFill>
                <a:latin typeface="Carlito"/>
                <a:cs typeface="Carlito"/>
              </a:rPr>
              <a:t> </a:t>
            </a:r>
            <a:r>
              <a:rPr lang="en-US" sz="2000" dirty="0" err="1">
                <a:solidFill>
                  <a:srgbClr val="878787"/>
                </a:solidFill>
                <a:latin typeface="Carlito"/>
                <a:cs typeface="Carlito"/>
              </a:rPr>
              <a:t>Jeyavathana</a:t>
            </a:r>
            <a:endParaRPr lang="en-US" sz="2000" dirty="0">
              <a:solidFill>
                <a:srgbClr val="878787"/>
              </a:solidFill>
              <a:latin typeface="Carlito"/>
              <a:cs typeface="Carlito"/>
            </a:endParaRPr>
          </a:p>
          <a:p>
            <a:pPr marL="890269" marR="883285" algn="r">
              <a:lnSpc>
                <a:spcPct val="97300"/>
              </a:lnSpc>
            </a:pPr>
            <a:r>
              <a:rPr lang="en-US" sz="2000" dirty="0">
                <a:solidFill>
                  <a:srgbClr val="878787"/>
                </a:solidFill>
                <a:latin typeface="Carlito"/>
                <a:cs typeface="Carlito"/>
              </a:rPr>
              <a:t>(Assistant Professor)</a:t>
            </a:r>
          </a:p>
          <a:p>
            <a:pPr marL="890269" marR="883285" algn="r">
              <a:lnSpc>
                <a:spcPct val="97300"/>
              </a:lnSpc>
            </a:pPr>
            <a:r>
              <a:rPr lang="en-US" sz="2000" dirty="0">
                <a:solidFill>
                  <a:srgbClr val="878787"/>
                </a:solidFill>
                <a:latin typeface="Carlito"/>
                <a:cs typeface="Carlito"/>
              </a:rPr>
              <a:t>Faculty ID : 102829</a:t>
            </a:r>
            <a:endParaRPr lang="en-US" sz="2000" dirty="0">
              <a:latin typeface="Carlito"/>
              <a:cs typeface="Carlito"/>
            </a:endParaRPr>
          </a:p>
        </p:txBody>
      </p:sp>
      <p:sp>
        <p:nvSpPr>
          <p:cNvPr id="3" name="object 3"/>
          <p:cNvSpPr/>
          <p:nvPr/>
        </p:nvSpPr>
        <p:spPr>
          <a:xfrm>
            <a:off x="1752600" y="553352"/>
            <a:ext cx="2237735" cy="755013"/>
          </a:xfrm>
          <a:prstGeom prst="rect">
            <a:avLst/>
          </a:prstGeom>
          <a:blipFill>
            <a:blip r:embed="rId2" cstate="print"/>
            <a:stretch>
              <a:fillRect/>
            </a:stretch>
          </a:blipFill>
        </p:spPr>
        <p:txBody>
          <a:bodyPr wrap="square" lIns="0" tIns="0" rIns="0" bIns="0" rtlCol="0"/>
          <a:lstStyle/>
          <a:p>
            <a:endParaRPr/>
          </a:p>
        </p:txBody>
      </p:sp>
      <p:sp>
        <p:nvSpPr>
          <p:cNvPr id="4" name="object 4"/>
          <p:cNvSpPr txBox="1"/>
          <p:nvPr/>
        </p:nvSpPr>
        <p:spPr>
          <a:xfrm>
            <a:off x="4685314" y="473454"/>
            <a:ext cx="5481320" cy="1120948"/>
          </a:xfrm>
          <a:prstGeom prst="rect">
            <a:avLst/>
          </a:prstGeom>
        </p:spPr>
        <p:txBody>
          <a:bodyPr vert="horz" wrap="square" lIns="0" tIns="10795" rIns="0" bIns="0" rtlCol="0">
            <a:spAutoFit/>
          </a:bodyPr>
          <a:lstStyle/>
          <a:p>
            <a:pPr marL="511809" marR="504825" algn="ctr">
              <a:lnSpc>
                <a:spcPct val="100699"/>
              </a:lnSpc>
              <a:spcBef>
                <a:spcPts val="85"/>
              </a:spcBef>
            </a:pPr>
            <a:r>
              <a:rPr b="1" spc="-5" dirty="0">
                <a:latin typeface="Carlito"/>
                <a:cs typeface="Carlito"/>
              </a:rPr>
              <a:t>SRM INSTITUTE OF SCIENCE AND</a:t>
            </a:r>
            <a:r>
              <a:rPr b="1" spc="-80" dirty="0">
                <a:latin typeface="Carlito"/>
                <a:cs typeface="Carlito"/>
              </a:rPr>
              <a:t> </a:t>
            </a:r>
            <a:r>
              <a:rPr b="1" spc="-5" dirty="0">
                <a:latin typeface="Carlito"/>
                <a:cs typeface="Carlito"/>
              </a:rPr>
              <a:t>TECHNOLOGY  COLLEGE OF ENGINEERING AND</a:t>
            </a:r>
            <a:r>
              <a:rPr b="1" spc="-70" dirty="0">
                <a:latin typeface="Carlito"/>
                <a:cs typeface="Carlito"/>
              </a:rPr>
              <a:t> </a:t>
            </a:r>
            <a:r>
              <a:rPr b="1" spc="-5" dirty="0">
                <a:latin typeface="Carlito"/>
                <a:cs typeface="Carlito"/>
              </a:rPr>
              <a:t>TECHNOLOGY</a:t>
            </a:r>
            <a:endParaRPr dirty="0">
              <a:latin typeface="Carlito"/>
              <a:cs typeface="Carlito"/>
            </a:endParaRPr>
          </a:p>
          <a:p>
            <a:pPr marL="12700" marR="5080" algn="ctr">
              <a:lnSpc>
                <a:spcPct val="100699"/>
              </a:lnSpc>
            </a:pPr>
            <a:r>
              <a:rPr b="1" spc="-5" dirty="0">
                <a:latin typeface="Carlito"/>
                <a:cs typeface="Carlito"/>
              </a:rPr>
              <a:t>DEPARTMENT OF </a:t>
            </a:r>
            <a:r>
              <a:rPr lang="en-IN" b="1" spc="-5" dirty="0">
                <a:latin typeface="Carlito"/>
                <a:cs typeface="Carlito"/>
              </a:rPr>
              <a:t>COMPUTATIONAL INTELLIGENCE</a:t>
            </a:r>
            <a:r>
              <a:rPr b="1" spc="-5" dirty="0">
                <a:latin typeface="Carlito"/>
                <a:cs typeface="Carlito"/>
              </a:rPr>
              <a:t>  </a:t>
            </a:r>
            <a:r>
              <a:rPr lang="en-IN" b="1" dirty="0">
                <a:solidFill>
                  <a:srgbClr val="000000"/>
                </a:solidFill>
                <a:latin typeface="Calibri" panose="020F0502020204030204" pitchFamily="34" charset="0"/>
                <a:ea typeface="Calibri" panose="020F0502020204030204" pitchFamily="34" charset="0"/>
              </a:rPr>
              <a:t>18AIP107L-Project </a:t>
            </a:r>
            <a:endParaRPr dirty="0">
              <a:latin typeface="Carlito"/>
              <a:cs typeface="Carli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257801" y="582072"/>
            <a:ext cx="3032835" cy="628377"/>
          </a:xfrm>
          <a:prstGeom prst="rect">
            <a:avLst/>
          </a:prstGeom>
        </p:spPr>
        <p:txBody>
          <a:bodyPr vert="horz" wrap="square" lIns="0" tIns="12700" rIns="0" bIns="0" rtlCol="0" anchor="ctr">
            <a:spAutoFit/>
          </a:bodyPr>
          <a:lstStyle/>
          <a:p>
            <a:pPr marL="12700">
              <a:lnSpc>
                <a:spcPct val="100000"/>
              </a:lnSpc>
              <a:spcBef>
                <a:spcPts val="100"/>
              </a:spcBef>
            </a:pPr>
            <a:r>
              <a:rPr lang="en-IN" sz="4000" spc="-5" dirty="0"/>
              <a:t>Abstract</a:t>
            </a:r>
            <a:endParaRPr sz="4000" spc="-5" dirty="0"/>
          </a:p>
        </p:txBody>
      </p:sp>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10</a:t>
            </a:fld>
            <a:endParaRPr dirty="0"/>
          </a:p>
        </p:txBody>
      </p:sp>
      <p:sp>
        <p:nvSpPr>
          <p:cNvPr id="7" name="TextBox 6">
            <a:extLst>
              <a:ext uri="{FF2B5EF4-FFF2-40B4-BE49-F238E27FC236}">
                <a16:creationId xmlns:a16="http://schemas.microsoft.com/office/drawing/2014/main" id="{DB5CE694-0605-5F7E-473E-D0FE55B8C5C5}"/>
              </a:ext>
            </a:extLst>
          </p:cNvPr>
          <p:cNvSpPr txBox="1"/>
          <p:nvPr/>
        </p:nvSpPr>
        <p:spPr>
          <a:xfrm>
            <a:off x="2438400" y="1981201"/>
            <a:ext cx="7952320" cy="2554545"/>
          </a:xfrm>
          <a:prstGeom prst="rect">
            <a:avLst/>
          </a:prstGeom>
          <a:noFill/>
        </p:spPr>
        <p:txBody>
          <a:bodyPr wrap="square">
            <a:spAutoFit/>
          </a:bodyPr>
          <a:lstStyle/>
          <a:p>
            <a:pPr algn="just"/>
            <a:r>
              <a:rPr lang="en-US" sz="2000" dirty="0">
                <a:solidFill>
                  <a:srgbClr val="374151"/>
                </a:solidFill>
                <a:latin typeface="Söhne"/>
              </a:rPr>
              <a:t>This study introduces a novel method for classifying Gram-positive and Gram-negative bacteria using few-shot learning, a machine learning technique suitable for limited data scenarios. It employs a diverse dataset of bacterial images, extracts essential features using a Siamese network, and demonstrates superior accuracy and generalization compared to traditional methods. This approach has promising clinical applications, including rapid bacterial identification and antibiotic susceptibility testing, potentially revolutionizing microbiology and healthcare.</a:t>
            </a:r>
            <a:endParaRPr lang="en-US" sz="2000" dirty="0">
              <a:latin typeface="Söhne"/>
            </a:endParaRPr>
          </a:p>
        </p:txBody>
      </p:sp>
    </p:spTree>
    <p:extLst>
      <p:ext uri="{BB962C8B-B14F-4D97-AF65-F5344CB8AC3E}">
        <p14:creationId xmlns:p14="http://schemas.microsoft.com/office/powerpoint/2010/main" val="37933743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11</a:t>
            </a:fld>
            <a:endParaRPr dirty="0"/>
          </a:p>
        </p:txBody>
      </p:sp>
      <p:sp>
        <p:nvSpPr>
          <p:cNvPr id="8" name="TextBox 7">
            <a:extLst>
              <a:ext uri="{FF2B5EF4-FFF2-40B4-BE49-F238E27FC236}">
                <a16:creationId xmlns:a16="http://schemas.microsoft.com/office/drawing/2014/main" id="{73FE1881-D78B-76FB-1EEB-66D6EA758299}"/>
              </a:ext>
            </a:extLst>
          </p:cNvPr>
          <p:cNvSpPr txBox="1"/>
          <p:nvPr/>
        </p:nvSpPr>
        <p:spPr>
          <a:xfrm>
            <a:off x="5029200" y="457200"/>
            <a:ext cx="4800600" cy="461665"/>
          </a:xfrm>
          <a:prstGeom prst="rect">
            <a:avLst/>
          </a:prstGeom>
          <a:noFill/>
        </p:spPr>
        <p:txBody>
          <a:bodyPr wrap="square" rtlCol="0">
            <a:spAutoFit/>
          </a:bodyPr>
          <a:lstStyle/>
          <a:p>
            <a:r>
              <a:rPr lang="en-IN" sz="2400" b="1" dirty="0">
                <a:solidFill>
                  <a:srgbClr val="FF0000"/>
                </a:solidFill>
              </a:rPr>
              <a:t>REQUIREMENT GATHERING</a:t>
            </a:r>
          </a:p>
        </p:txBody>
      </p:sp>
      <p:sp>
        <p:nvSpPr>
          <p:cNvPr id="2" name="Rectangle 1">
            <a:extLst>
              <a:ext uri="{FF2B5EF4-FFF2-40B4-BE49-F238E27FC236}">
                <a16:creationId xmlns:a16="http://schemas.microsoft.com/office/drawing/2014/main" id="{85C48B1F-9942-4139-BB44-5FCF0ABB32A6}"/>
              </a:ext>
            </a:extLst>
          </p:cNvPr>
          <p:cNvSpPr/>
          <p:nvPr/>
        </p:nvSpPr>
        <p:spPr>
          <a:xfrm>
            <a:off x="2209800" y="1582342"/>
            <a:ext cx="8077200" cy="5447645"/>
          </a:xfrm>
          <a:prstGeom prst="rect">
            <a:avLst/>
          </a:prstGeom>
        </p:spPr>
        <p:txBody>
          <a:bodyPr wrap="square">
            <a:spAutoFit/>
          </a:bodyPr>
          <a:lstStyle/>
          <a:p>
            <a:pPr algn="l">
              <a:buFont typeface="+mj-lt"/>
              <a:buAutoNum type="arabicPeriod"/>
            </a:pPr>
            <a:r>
              <a:rPr lang="en-US" sz="1200" b="1" dirty="0">
                <a:solidFill>
                  <a:srgbClr val="374151"/>
                </a:solidFill>
                <a:latin typeface="Söhne"/>
              </a:rPr>
              <a:t>Data Collection and Preparation:</a:t>
            </a:r>
            <a:endParaRPr lang="en-US" sz="1200" dirty="0">
              <a:solidFill>
                <a:srgbClr val="374151"/>
              </a:solidFill>
              <a:latin typeface="Söhne"/>
            </a:endParaRPr>
          </a:p>
          <a:p>
            <a:pPr marL="742950" lvl="1" indent="-285750">
              <a:buFont typeface="+mj-lt"/>
              <a:buAutoNum type="arabicPeriod"/>
            </a:pPr>
            <a:r>
              <a:rPr lang="en-US" sz="1200" dirty="0">
                <a:solidFill>
                  <a:srgbClr val="374151"/>
                </a:solidFill>
                <a:latin typeface="Söhne"/>
              </a:rPr>
              <a:t>Collect a diverse dataset of bacterial images, including Gram-positive and Gram-negative samples.</a:t>
            </a:r>
          </a:p>
          <a:p>
            <a:pPr marL="742950" lvl="1" indent="-285750">
              <a:buFont typeface="+mj-lt"/>
              <a:buAutoNum type="arabicPeriod"/>
            </a:pPr>
            <a:r>
              <a:rPr lang="en-US" sz="1200" dirty="0">
                <a:solidFill>
                  <a:srgbClr val="374151"/>
                </a:solidFill>
                <a:latin typeface="Söhne"/>
              </a:rPr>
              <a:t>Ensure dataset quality, labeling accuracy, and representation of various bacterial species.</a:t>
            </a:r>
          </a:p>
          <a:p>
            <a:pPr marL="742950" lvl="1" indent="-285750">
              <a:buFont typeface="+mj-lt"/>
              <a:buAutoNum type="arabicPeriod"/>
            </a:pPr>
            <a:r>
              <a:rPr lang="en-US" sz="1200" dirty="0">
                <a:solidFill>
                  <a:srgbClr val="374151"/>
                </a:solidFill>
                <a:latin typeface="Söhne"/>
              </a:rPr>
              <a:t>Normalize and preprocess images to remove noise and standardize formats.</a:t>
            </a:r>
          </a:p>
          <a:p>
            <a:pPr algn="l">
              <a:buFont typeface="+mj-lt"/>
              <a:buAutoNum type="arabicPeriod"/>
            </a:pPr>
            <a:r>
              <a:rPr lang="en-US" sz="1200" b="1" dirty="0">
                <a:solidFill>
                  <a:srgbClr val="374151"/>
                </a:solidFill>
                <a:latin typeface="Söhne"/>
              </a:rPr>
              <a:t>Few-Shot Learning Framework:</a:t>
            </a:r>
            <a:endParaRPr lang="en-US" sz="1200" dirty="0">
              <a:solidFill>
                <a:srgbClr val="374151"/>
              </a:solidFill>
              <a:latin typeface="Söhne"/>
            </a:endParaRPr>
          </a:p>
          <a:p>
            <a:pPr marL="742950" lvl="1" indent="-285750">
              <a:buFont typeface="+mj-lt"/>
              <a:buAutoNum type="arabicPeriod"/>
            </a:pPr>
            <a:r>
              <a:rPr lang="en-US" sz="1200" dirty="0">
                <a:solidFill>
                  <a:srgbClr val="374151"/>
                </a:solidFill>
                <a:latin typeface="Söhne"/>
              </a:rPr>
              <a:t>Select a suitable few-shot learning algorithm and architecture, such as Siamese networks or matching networks.</a:t>
            </a:r>
          </a:p>
          <a:p>
            <a:pPr marL="742950" lvl="1" indent="-285750">
              <a:buFont typeface="+mj-lt"/>
              <a:buAutoNum type="arabicPeriod"/>
            </a:pPr>
            <a:r>
              <a:rPr lang="en-US" sz="1200" dirty="0">
                <a:solidFill>
                  <a:srgbClr val="374151"/>
                </a:solidFill>
                <a:latin typeface="Söhne"/>
              </a:rPr>
              <a:t>Implement the framework to handle limited labeled data effectively.</a:t>
            </a:r>
          </a:p>
          <a:p>
            <a:pPr marL="742950" lvl="1" indent="-285750">
              <a:buFont typeface="+mj-lt"/>
              <a:buAutoNum type="arabicPeriod"/>
            </a:pPr>
            <a:r>
              <a:rPr lang="en-US" sz="1200" dirty="0">
                <a:solidFill>
                  <a:srgbClr val="374151"/>
                </a:solidFill>
                <a:latin typeface="Söhne"/>
              </a:rPr>
              <a:t>Integrate a pre-trained CNN model for feature extraction.</a:t>
            </a:r>
          </a:p>
          <a:p>
            <a:pPr algn="l">
              <a:buFont typeface="+mj-lt"/>
              <a:buAutoNum type="arabicPeriod"/>
            </a:pPr>
            <a:r>
              <a:rPr lang="en-US" sz="1200" b="1" dirty="0">
                <a:solidFill>
                  <a:srgbClr val="374151"/>
                </a:solidFill>
                <a:latin typeface="Söhne"/>
              </a:rPr>
              <a:t>Model Training and Validation:</a:t>
            </a:r>
            <a:endParaRPr lang="en-US" sz="1200" dirty="0">
              <a:solidFill>
                <a:srgbClr val="374151"/>
              </a:solidFill>
              <a:latin typeface="Söhne"/>
            </a:endParaRPr>
          </a:p>
          <a:p>
            <a:pPr marL="742950" lvl="1" indent="-285750">
              <a:buFont typeface="+mj-lt"/>
              <a:buAutoNum type="arabicPeriod"/>
            </a:pPr>
            <a:r>
              <a:rPr lang="en-US" sz="1200" dirty="0">
                <a:solidFill>
                  <a:srgbClr val="374151"/>
                </a:solidFill>
                <a:latin typeface="Söhne"/>
              </a:rPr>
              <a:t>Split the dataset into training, validation, and test sets.</a:t>
            </a:r>
          </a:p>
          <a:p>
            <a:pPr marL="742950" lvl="1" indent="-285750">
              <a:buFont typeface="+mj-lt"/>
              <a:buAutoNum type="arabicPeriod"/>
            </a:pPr>
            <a:r>
              <a:rPr lang="en-US" sz="1200" dirty="0">
                <a:solidFill>
                  <a:srgbClr val="374151"/>
                </a:solidFill>
                <a:latin typeface="Söhne"/>
              </a:rPr>
              <a:t>Train the few-shot learning model using the training data while optimizing hyperparameters.</a:t>
            </a:r>
          </a:p>
          <a:p>
            <a:pPr marL="742950" lvl="1" indent="-285750">
              <a:buFont typeface="+mj-lt"/>
              <a:buAutoNum type="arabicPeriod"/>
            </a:pPr>
            <a:r>
              <a:rPr lang="en-US" sz="1200" dirty="0">
                <a:solidFill>
                  <a:srgbClr val="374151"/>
                </a:solidFill>
                <a:latin typeface="Söhne"/>
              </a:rPr>
              <a:t>Validate the model's performance on the validation set to ensure robustness.</a:t>
            </a:r>
          </a:p>
          <a:p>
            <a:pPr algn="l">
              <a:buFont typeface="+mj-lt"/>
              <a:buAutoNum type="arabicPeriod"/>
            </a:pPr>
            <a:r>
              <a:rPr lang="en-US" sz="1200" b="1" dirty="0">
                <a:solidFill>
                  <a:srgbClr val="374151"/>
                </a:solidFill>
                <a:latin typeface="Söhne"/>
              </a:rPr>
              <a:t>Generalization Testing:</a:t>
            </a:r>
            <a:endParaRPr lang="en-US" sz="1200" dirty="0">
              <a:solidFill>
                <a:srgbClr val="374151"/>
              </a:solidFill>
              <a:latin typeface="Söhne"/>
            </a:endParaRPr>
          </a:p>
          <a:p>
            <a:pPr marL="742950" lvl="1" indent="-285750">
              <a:buFont typeface="+mj-lt"/>
              <a:buAutoNum type="arabicPeriod"/>
            </a:pPr>
            <a:r>
              <a:rPr lang="en-US" sz="1200" dirty="0">
                <a:solidFill>
                  <a:srgbClr val="374151"/>
                </a:solidFill>
                <a:latin typeface="Söhne"/>
              </a:rPr>
              <a:t>Evaluate the model's ability to generalize across different bacterial strains and datasets.</a:t>
            </a:r>
          </a:p>
          <a:p>
            <a:pPr marL="742950" lvl="1" indent="-285750">
              <a:buFont typeface="+mj-lt"/>
              <a:buAutoNum type="arabicPeriod"/>
            </a:pPr>
            <a:r>
              <a:rPr lang="en-US" sz="1200" dirty="0">
                <a:solidFill>
                  <a:srgbClr val="374151"/>
                </a:solidFill>
                <a:latin typeface="Söhne"/>
              </a:rPr>
              <a:t>Assess its accuracy in classifying unseen Gram-positive and Gram-negative samples.</a:t>
            </a:r>
          </a:p>
          <a:p>
            <a:pPr algn="l">
              <a:buFont typeface="+mj-lt"/>
              <a:buAutoNum type="arabicPeriod"/>
            </a:pPr>
            <a:r>
              <a:rPr lang="en-US" sz="1200" b="1" dirty="0">
                <a:solidFill>
                  <a:srgbClr val="374151"/>
                </a:solidFill>
                <a:latin typeface="Söhne"/>
              </a:rPr>
              <a:t>Clinical Applicability:</a:t>
            </a:r>
            <a:endParaRPr lang="en-US" sz="1200" dirty="0">
              <a:solidFill>
                <a:srgbClr val="374151"/>
              </a:solidFill>
              <a:latin typeface="Söhne"/>
            </a:endParaRPr>
          </a:p>
          <a:p>
            <a:pPr marL="742950" lvl="1" indent="-285750">
              <a:buFont typeface="+mj-lt"/>
              <a:buAutoNum type="arabicPeriod"/>
            </a:pPr>
            <a:r>
              <a:rPr lang="en-US" sz="1200" dirty="0">
                <a:solidFill>
                  <a:srgbClr val="374151"/>
                </a:solidFill>
                <a:latin typeface="Söhne"/>
              </a:rPr>
              <a:t>Collaborate with healthcare professionals to understand clinical requirements.</a:t>
            </a:r>
          </a:p>
          <a:p>
            <a:pPr marL="742950" lvl="1" indent="-285750">
              <a:buFont typeface="+mj-lt"/>
              <a:buAutoNum type="arabicPeriod"/>
            </a:pPr>
            <a:r>
              <a:rPr lang="en-US" sz="1200" dirty="0">
                <a:solidFill>
                  <a:srgbClr val="374151"/>
                </a:solidFill>
                <a:latin typeface="Söhne"/>
              </a:rPr>
              <a:t>Ensure the model's compatibility with existing diagnostic workflows.</a:t>
            </a:r>
          </a:p>
          <a:p>
            <a:pPr marL="742950" lvl="1" indent="-285750">
              <a:buFont typeface="+mj-lt"/>
              <a:buAutoNum type="arabicPeriod"/>
            </a:pPr>
            <a:r>
              <a:rPr lang="en-US" sz="1200" dirty="0">
                <a:solidFill>
                  <a:srgbClr val="374151"/>
                </a:solidFill>
                <a:latin typeface="Söhne"/>
              </a:rPr>
              <a:t>Validate the model's performance on clinical samples and assess its impact on patient care.</a:t>
            </a:r>
          </a:p>
          <a:p>
            <a:pPr algn="l">
              <a:buFont typeface="+mj-lt"/>
              <a:buAutoNum type="arabicPeriod"/>
            </a:pPr>
            <a:r>
              <a:rPr lang="en-US" sz="1200" b="1" dirty="0">
                <a:solidFill>
                  <a:srgbClr val="374151"/>
                </a:solidFill>
                <a:latin typeface="Söhne"/>
              </a:rPr>
              <a:t>Automation and Integration:</a:t>
            </a:r>
            <a:endParaRPr lang="en-US" sz="1200" dirty="0">
              <a:solidFill>
                <a:srgbClr val="374151"/>
              </a:solidFill>
              <a:latin typeface="Söhne"/>
            </a:endParaRPr>
          </a:p>
          <a:p>
            <a:pPr marL="742950" lvl="1" indent="-285750">
              <a:buFont typeface="+mj-lt"/>
              <a:buAutoNum type="arabicPeriod"/>
            </a:pPr>
            <a:r>
              <a:rPr lang="en-US" sz="1200" dirty="0">
                <a:solidFill>
                  <a:srgbClr val="374151"/>
                </a:solidFill>
                <a:latin typeface="Söhne"/>
              </a:rPr>
              <a:t>Develop a user-friendly interface for easy adoption by laboratory personnel.</a:t>
            </a:r>
          </a:p>
          <a:p>
            <a:pPr marL="742950" lvl="1" indent="-285750">
              <a:buFont typeface="+mj-lt"/>
              <a:buAutoNum type="arabicPeriod"/>
            </a:pPr>
            <a:r>
              <a:rPr lang="en-US" sz="1200" dirty="0">
                <a:solidFill>
                  <a:srgbClr val="374151"/>
                </a:solidFill>
                <a:latin typeface="Söhne"/>
              </a:rPr>
              <a:t>Integrate the model into existing laboratory systems and workflows for seamless automation.</a:t>
            </a:r>
          </a:p>
          <a:p>
            <a:pPr algn="l">
              <a:buFont typeface="+mj-lt"/>
              <a:buAutoNum type="arabicPeriod"/>
            </a:pPr>
            <a:r>
              <a:rPr lang="en-US" sz="1200" b="1" dirty="0">
                <a:solidFill>
                  <a:srgbClr val="374151"/>
                </a:solidFill>
                <a:latin typeface="Söhne"/>
              </a:rPr>
              <a:t>Performance Metrics:</a:t>
            </a:r>
            <a:endParaRPr lang="en-US" sz="1200" dirty="0">
              <a:solidFill>
                <a:srgbClr val="374151"/>
              </a:solidFill>
              <a:latin typeface="Söhne"/>
            </a:endParaRPr>
          </a:p>
          <a:p>
            <a:pPr marL="742950" lvl="1" indent="-285750">
              <a:buFont typeface="+mj-lt"/>
              <a:buAutoNum type="arabicPeriod"/>
            </a:pPr>
            <a:r>
              <a:rPr lang="en-US" sz="1200" dirty="0">
                <a:solidFill>
                  <a:srgbClr val="374151"/>
                </a:solidFill>
                <a:latin typeface="Söhne"/>
              </a:rPr>
              <a:t>Define evaluation metrics, such as accuracy, precision, recall, and F1-score, for assessing model performance.</a:t>
            </a:r>
          </a:p>
          <a:p>
            <a:pPr marL="742950" lvl="1" indent="-285750">
              <a:buFont typeface="+mj-lt"/>
              <a:buAutoNum type="arabicPeriod"/>
            </a:pPr>
            <a:r>
              <a:rPr lang="en-US" sz="1200" dirty="0">
                <a:solidFill>
                  <a:srgbClr val="374151"/>
                </a:solidFill>
                <a:latin typeface="Söhne"/>
              </a:rPr>
              <a:t>Set performance benchmarks based on clinical and research requirements.</a:t>
            </a:r>
          </a:p>
          <a:p>
            <a:pPr algn="l">
              <a:buFont typeface="+mj-lt"/>
              <a:buAutoNum type="arabicPeriod"/>
            </a:pPr>
            <a:r>
              <a:rPr lang="en-US" sz="1200" b="1" dirty="0">
                <a:solidFill>
                  <a:srgbClr val="374151"/>
                </a:solidFill>
                <a:latin typeface="Söhne"/>
              </a:rPr>
              <a:t>Ethical Considerations:</a:t>
            </a:r>
            <a:endParaRPr lang="en-US" sz="1200" dirty="0">
              <a:solidFill>
                <a:srgbClr val="374151"/>
              </a:solidFill>
              <a:latin typeface="Söhne"/>
            </a:endParaRPr>
          </a:p>
          <a:p>
            <a:pPr marL="742950" lvl="1" indent="-285750">
              <a:buFont typeface="+mj-lt"/>
              <a:buAutoNum type="arabicPeriod"/>
            </a:pPr>
            <a:r>
              <a:rPr lang="en-US" sz="1200" dirty="0">
                <a:solidFill>
                  <a:srgbClr val="374151"/>
                </a:solidFill>
                <a:latin typeface="Söhne"/>
              </a:rPr>
              <a:t>Address ethical concerns related to data privacy and patient confidentiality.</a:t>
            </a:r>
          </a:p>
          <a:p>
            <a:pPr marL="742950" lvl="1" indent="-285750">
              <a:buFont typeface="+mj-lt"/>
              <a:buAutoNum type="arabicPeriod"/>
            </a:pPr>
            <a:r>
              <a:rPr lang="en-US" sz="1200" dirty="0">
                <a:solidFill>
                  <a:srgbClr val="374151"/>
                </a:solidFill>
                <a:latin typeface="Söhne"/>
              </a:rPr>
              <a:t>Ensure that the model's predictions are transparent and explainable to build trust among users.</a:t>
            </a:r>
          </a:p>
          <a:p>
            <a:pPr marL="342900" indent="-342900">
              <a:buFont typeface="Arial" panose="020B0604020202020204" pitchFamily="34" charset="0"/>
              <a:buChar char="•"/>
            </a:pPr>
            <a:endParaRPr lang="en-GB" sz="1200" b="1" dirty="0"/>
          </a:p>
        </p:txBody>
      </p:sp>
    </p:spTree>
    <p:extLst>
      <p:ext uri="{BB962C8B-B14F-4D97-AF65-F5344CB8AC3E}">
        <p14:creationId xmlns:p14="http://schemas.microsoft.com/office/powerpoint/2010/main" val="22537163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750397" y="76201"/>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12</a:t>
            </a:fld>
            <a:endParaRPr dirty="0"/>
          </a:p>
        </p:txBody>
      </p:sp>
      <p:sp>
        <p:nvSpPr>
          <p:cNvPr id="8" name="TextBox 7">
            <a:extLst>
              <a:ext uri="{FF2B5EF4-FFF2-40B4-BE49-F238E27FC236}">
                <a16:creationId xmlns:a16="http://schemas.microsoft.com/office/drawing/2014/main" id="{73FE1881-D78B-76FB-1EEB-66D6EA758299}"/>
              </a:ext>
            </a:extLst>
          </p:cNvPr>
          <p:cNvSpPr txBox="1"/>
          <p:nvPr/>
        </p:nvSpPr>
        <p:spPr>
          <a:xfrm>
            <a:off x="4648200" y="128354"/>
            <a:ext cx="4800600" cy="461665"/>
          </a:xfrm>
          <a:prstGeom prst="rect">
            <a:avLst/>
          </a:prstGeom>
          <a:noFill/>
        </p:spPr>
        <p:txBody>
          <a:bodyPr wrap="square" rtlCol="0">
            <a:spAutoFit/>
          </a:bodyPr>
          <a:lstStyle/>
          <a:p>
            <a:r>
              <a:rPr lang="en-US" sz="2400" b="1" dirty="0">
                <a:solidFill>
                  <a:srgbClr val="FF0000"/>
                </a:solidFill>
              </a:rPr>
              <a:t>L</a:t>
            </a:r>
            <a:r>
              <a:rPr lang="en-IN" sz="2400" b="1" dirty="0">
                <a:solidFill>
                  <a:srgbClr val="FF0000"/>
                </a:solidFill>
              </a:rPr>
              <a:t>ITERATURE SURVEY</a:t>
            </a:r>
          </a:p>
        </p:txBody>
      </p:sp>
      <p:sp>
        <p:nvSpPr>
          <p:cNvPr id="4" name="TextBox 3">
            <a:extLst>
              <a:ext uri="{FF2B5EF4-FFF2-40B4-BE49-F238E27FC236}">
                <a16:creationId xmlns:a16="http://schemas.microsoft.com/office/drawing/2014/main" id="{90B450BB-F423-4D69-9104-47253CE9236A}"/>
              </a:ext>
            </a:extLst>
          </p:cNvPr>
          <p:cNvSpPr txBox="1"/>
          <p:nvPr/>
        </p:nvSpPr>
        <p:spPr>
          <a:xfrm>
            <a:off x="2362200" y="2438401"/>
            <a:ext cx="8001000" cy="461665"/>
          </a:xfrm>
          <a:prstGeom prst="rect">
            <a:avLst/>
          </a:prstGeom>
          <a:noFill/>
        </p:spPr>
        <p:txBody>
          <a:bodyPr wrap="square" rtlCol="0">
            <a:spAutoFit/>
          </a:bodyPr>
          <a:lstStyle/>
          <a:p>
            <a:pPr marL="285750" indent="-285750">
              <a:buFont typeface="Arial" panose="020B0604020202020204" pitchFamily="34" charset="0"/>
              <a:buChar char="•"/>
            </a:pPr>
            <a:endParaRPr lang="en-US" sz="2400" b="1" dirty="0"/>
          </a:p>
        </p:txBody>
      </p:sp>
      <p:graphicFrame>
        <p:nvGraphicFramePr>
          <p:cNvPr id="6" name="Table 5">
            <a:extLst>
              <a:ext uri="{FF2B5EF4-FFF2-40B4-BE49-F238E27FC236}">
                <a16:creationId xmlns:a16="http://schemas.microsoft.com/office/drawing/2014/main" id="{952790D4-F5D4-64C0-5D2F-95709A3B5A18}"/>
              </a:ext>
            </a:extLst>
          </p:cNvPr>
          <p:cNvGraphicFramePr>
            <a:graphicFrameLocks noGrp="1"/>
          </p:cNvGraphicFramePr>
          <p:nvPr/>
        </p:nvGraphicFramePr>
        <p:xfrm>
          <a:off x="1785033" y="831213"/>
          <a:ext cx="8730568" cy="6860588"/>
        </p:xfrm>
        <a:graphic>
          <a:graphicData uri="http://schemas.openxmlformats.org/drawingml/2006/table">
            <a:tbl>
              <a:tblPr/>
              <a:tblGrid>
                <a:gridCol w="2876521">
                  <a:extLst>
                    <a:ext uri="{9D8B030D-6E8A-4147-A177-3AD203B41FA5}">
                      <a16:colId xmlns:a16="http://schemas.microsoft.com/office/drawing/2014/main" val="2995361906"/>
                    </a:ext>
                  </a:extLst>
                </a:gridCol>
                <a:gridCol w="1783235">
                  <a:extLst>
                    <a:ext uri="{9D8B030D-6E8A-4147-A177-3AD203B41FA5}">
                      <a16:colId xmlns:a16="http://schemas.microsoft.com/office/drawing/2014/main" val="281322998"/>
                    </a:ext>
                  </a:extLst>
                </a:gridCol>
                <a:gridCol w="520928">
                  <a:extLst>
                    <a:ext uri="{9D8B030D-6E8A-4147-A177-3AD203B41FA5}">
                      <a16:colId xmlns:a16="http://schemas.microsoft.com/office/drawing/2014/main" val="1599261326"/>
                    </a:ext>
                  </a:extLst>
                </a:gridCol>
                <a:gridCol w="3549884">
                  <a:extLst>
                    <a:ext uri="{9D8B030D-6E8A-4147-A177-3AD203B41FA5}">
                      <a16:colId xmlns:a16="http://schemas.microsoft.com/office/drawing/2014/main" val="2861141998"/>
                    </a:ext>
                  </a:extLst>
                </a:gridCol>
              </a:tblGrid>
              <a:tr h="299879">
                <a:tc>
                  <a:txBody>
                    <a:bodyPr/>
                    <a:lstStyle/>
                    <a:p>
                      <a:pPr fontAlgn="b"/>
                      <a:r>
                        <a:rPr lang="en-IN" sz="1800" b="1" dirty="0">
                          <a:effectLst/>
                        </a:rPr>
                        <a:t>Name of Publication</a:t>
                      </a:r>
                    </a:p>
                  </a:txBody>
                  <a:tcPr marL="5108" marR="5108" marT="2554" marB="255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IN" sz="1800" b="1" dirty="0">
                          <a:effectLst/>
                        </a:rPr>
                        <a:t>Author</a:t>
                      </a:r>
                    </a:p>
                  </a:txBody>
                  <a:tcPr marL="5108" marR="5108" marT="2554" marB="255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IN" sz="1800" b="1" dirty="0">
                          <a:effectLst/>
                        </a:rPr>
                        <a:t>Year</a:t>
                      </a:r>
                    </a:p>
                  </a:txBody>
                  <a:tcPr marL="5108" marR="5108" marT="2554" marB="255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IN" sz="1800" b="1">
                          <a:effectLst/>
                        </a:rPr>
                        <a:t>Inference</a:t>
                      </a:r>
                      <a:endParaRPr lang="en-IN" sz="1800" b="1" dirty="0">
                        <a:effectLst/>
                      </a:endParaRPr>
                    </a:p>
                  </a:txBody>
                  <a:tcPr marL="5108" marR="5108" marT="2554" marB="255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788005358"/>
                  </a:ext>
                </a:extLst>
              </a:tr>
              <a:tr h="2623679">
                <a:tc>
                  <a:txBody>
                    <a:bodyPr/>
                    <a:lstStyle/>
                    <a:p>
                      <a:pPr marL="0" marR="0" lvl="0" indent="0" algn="l" defTabSz="914400" eaLnBrk="1" fontAlgn="t" latinLnBrk="0" hangingPunct="1">
                        <a:lnSpc>
                          <a:spcPct val="100000"/>
                        </a:lnSpc>
                        <a:spcBef>
                          <a:spcPts val="0"/>
                        </a:spcBef>
                        <a:spcAft>
                          <a:spcPts val="0"/>
                        </a:spcAft>
                        <a:buClrTx/>
                        <a:buSzTx/>
                        <a:buFontTx/>
                        <a:buNone/>
                        <a:tabLst/>
                        <a:defRPr/>
                      </a:pPr>
                      <a:r>
                        <a:rPr lang="en-US" sz="1800" b="0" i="0" dirty="0">
                          <a:solidFill>
                            <a:schemeClr val="tx1"/>
                          </a:solidFill>
                          <a:effectLst/>
                          <a:latin typeface="+mn-lt"/>
                          <a:ea typeface="+mn-ea"/>
                          <a:cs typeface="+mn-cs"/>
                        </a:rPr>
                        <a:t>Classification of gram-positive and gram-negative bacterial images based on machine learning algorithm</a:t>
                      </a:r>
                    </a:p>
                    <a:p>
                      <a:pPr algn="l" fontAlgn="t"/>
                      <a:endParaRPr lang="en-US" sz="1600" b="0" i="0" u="none" strike="noStrike" dirty="0">
                        <a:solidFill>
                          <a:srgbClr val="000000"/>
                        </a:solidFill>
                        <a:effectLst/>
                        <a:latin typeface="Times New Roman" panose="02020603050405020304" pitchFamily="18" charset="0"/>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IN" sz="1100" b="0" i="0" u="none" strike="noStrike" dirty="0">
                          <a:solidFill>
                            <a:srgbClr val="000000"/>
                          </a:solidFill>
                          <a:effectLst/>
                          <a:latin typeface="Carlito"/>
                        </a:rPr>
                        <a:t>Son Ali Akbar; Kamarul </a:t>
                      </a:r>
                      <a:r>
                        <a:rPr lang="en-IN" sz="1100" b="0" i="0" u="none" strike="noStrike" dirty="0" err="1">
                          <a:solidFill>
                            <a:srgbClr val="000000"/>
                          </a:solidFill>
                          <a:effectLst/>
                          <a:latin typeface="Carlito"/>
                        </a:rPr>
                        <a:t>Hawari</a:t>
                      </a:r>
                      <a:r>
                        <a:rPr lang="en-IN" sz="1100" b="0" i="0" u="none" strike="noStrike" dirty="0">
                          <a:solidFill>
                            <a:srgbClr val="000000"/>
                          </a:solidFill>
                          <a:effectLst/>
                          <a:latin typeface="Carlito"/>
                        </a:rPr>
                        <a:t> Ghazali</a:t>
                      </a: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IN" sz="1800" dirty="0">
                          <a:effectLst/>
                        </a:rPr>
                        <a:t>2022</a:t>
                      </a:r>
                      <a:endParaRPr lang="en-IN" sz="2400" dirty="0">
                        <a:effectLst/>
                      </a:endParaRPr>
                    </a:p>
                  </a:txBody>
                  <a:tcPr marL="5108" marR="5108" marT="2554" marB="255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US" sz="1000" b="0" i="0" dirty="0">
                          <a:solidFill>
                            <a:schemeClr val="tx1"/>
                          </a:solidFill>
                          <a:effectLst/>
                          <a:latin typeface="+mn-lt"/>
                          <a:ea typeface="+mn-ea"/>
                          <a:cs typeface="+mn-cs"/>
                        </a:rPr>
                        <a:t> Bacteria are small living things that cannot be seen directly, and bacteria are the main cause of various diseases, so a tool is needed that can detect them. In fact, the manual classification process necessitates a significant amount of time. In addition, the traditional diagnosis has a limitation on accurate detection. Identifying and classifying bacteria is critical for assisting the medical field. Therefore, this study aims to utilize the machine learning approach's computerized technique proposed. The method provided features extraction and classification. This research used gram-positive and gram-negative bacterial species. Two texture features are used to extract characteristics of each bacterial class: the histogram feature and the Gray Level Co-occurrence Matrix (GLCM). In addition, the Naive Bayes classifier was utilized to classify the features extracted. The final classification accuracy result is 77.5% using the histogram feature and 72% using GLCM features. Therefore, this approach might be possible to assist the clinician and microbiologist.</a:t>
                      </a:r>
                      <a:endParaRPr lang="en-US" sz="1000" b="0" i="0" u="none" strike="noStrike" dirty="0">
                        <a:solidFill>
                          <a:srgbClr val="000000"/>
                        </a:solidFill>
                        <a:effectLst/>
                        <a:latin typeface="Times New Roman" panose="02020603050405020304" pitchFamily="18" charset="0"/>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3868854541"/>
                  </a:ext>
                </a:extLst>
              </a:tr>
              <a:tr h="1805909">
                <a:tc>
                  <a:txBody>
                    <a:bodyPr/>
                    <a:lstStyle/>
                    <a:p>
                      <a:r>
                        <a:rPr lang="en-US" sz="1800" b="0" i="0" dirty="0">
                          <a:solidFill>
                            <a:schemeClr val="tx1"/>
                          </a:solidFill>
                          <a:effectLst/>
                          <a:latin typeface="+mn-lt"/>
                          <a:ea typeface="+mn-ea"/>
                          <a:cs typeface="+mn-cs"/>
                        </a:rPr>
                        <a:t>Gram positive and Gram negative bacteria differ in their sensitivity to cold plasma</a:t>
                      </a: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US" sz="1100" b="0" i="0" u="none" strike="noStrike" dirty="0">
                          <a:solidFill>
                            <a:srgbClr val="000000"/>
                          </a:solidFill>
                          <a:effectLst/>
                          <a:latin typeface="Carlito"/>
                        </a:rPr>
                        <a:t>Anne Mai-Prochnow,a,1 Maryse Clauson,1,2 </a:t>
                      </a:r>
                      <a:r>
                        <a:rPr lang="en-US" sz="1100" b="0" i="0" u="none" strike="noStrike" dirty="0" err="1">
                          <a:solidFill>
                            <a:srgbClr val="000000"/>
                          </a:solidFill>
                          <a:effectLst/>
                          <a:latin typeface="Carlito"/>
                        </a:rPr>
                        <a:t>Jungmi</a:t>
                      </a:r>
                      <a:r>
                        <a:rPr lang="en-US" sz="1100" b="0" i="0" u="none" strike="noStrike" dirty="0">
                          <a:solidFill>
                            <a:srgbClr val="000000"/>
                          </a:solidFill>
                          <a:effectLst/>
                          <a:latin typeface="Carlito"/>
                        </a:rPr>
                        <a:t> Hong,1,3 and Anthony B. Murphy1</a:t>
                      </a:r>
                      <a:endParaRPr lang="en-IN" sz="1100" b="0" i="0" u="none" strike="noStrike" dirty="0">
                        <a:solidFill>
                          <a:srgbClr val="000000"/>
                        </a:solidFill>
                        <a:effectLst/>
                        <a:latin typeface="Carlito"/>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IN" sz="1800" b="0" i="0" u="none" strike="noStrike" dirty="0">
                          <a:solidFill>
                            <a:srgbClr val="000000"/>
                          </a:solidFill>
                          <a:effectLst/>
                          <a:latin typeface="Carlito"/>
                        </a:rPr>
                        <a:t>2016</a:t>
                      </a: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IN" sz="1000" b="0" i="0" dirty="0">
                          <a:solidFill>
                            <a:schemeClr val="tx1"/>
                          </a:solidFill>
                          <a:effectLst/>
                          <a:latin typeface="+mn-lt"/>
                          <a:ea typeface="+mn-ea"/>
                          <a:cs typeface="+mn-cs"/>
                        </a:rPr>
                        <a:t>Cold atmospheric-pressure plasma (CAP) shows antimicrobial potential, with CAP effectiveness linked to bacterial cell wall thickness. Gram-positive Bacillus subtilis with thick cell walls are more CAP-resistant than Gram-negative Pseudomonas aeruginosa with thinner walls. Pseudomonas </a:t>
                      </a:r>
                      <a:r>
                        <a:rPr lang="en-IN" sz="1000" b="0" i="0" dirty="0" err="1">
                          <a:solidFill>
                            <a:schemeClr val="tx1"/>
                          </a:solidFill>
                          <a:effectLst/>
                          <a:latin typeface="+mn-lt"/>
                          <a:ea typeface="+mn-ea"/>
                          <a:cs typeface="+mn-cs"/>
                        </a:rPr>
                        <a:t>libanensis</a:t>
                      </a:r>
                      <a:r>
                        <a:rPr lang="en-IN" sz="1000" b="0" i="0" dirty="0">
                          <a:solidFill>
                            <a:schemeClr val="tx1"/>
                          </a:solidFill>
                          <a:effectLst/>
                          <a:latin typeface="+mn-lt"/>
                          <a:ea typeface="+mn-ea"/>
                          <a:cs typeface="+mn-cs"/>
                        </a:rPr>
                        <a:t> in planktonic culture is more susceptible than Gram-positive Staphylococcus epidermidis. Mixed biofilms confirm Gram-positive resistance, but co-culture makes P. aeruginosa more resistant. Emission spectra reveal OH and O in CAP, contributing to cell wall bond breakage. CAP inactivation correlates with cell wall thickness but involves cell membranes and biofilm matrices</a:t>
                      </a:r>
                      <a:endParaRPr lang="en-US" sz="1000" b="0" i="0" u="none" strike="noStrike" dirty="0">
                        <a:solidFill>
                          <a:srgbClr val="000000"/>
                        </a:solidFill>
                        <a:effectLst/>
                        <a:latin typeface="Times New Roman" panose="02020603050405020304" pitchFamily="18" charset="0"/>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1037547304"/>
                  </a:ext>
                </a:extLst>
              </a:tr>
              <a:tr h="2131121">
                <a:tc>
                  <a:txBody>
                    <a:bodyPr/>
                    <a:lstStyle/>
                    <a:p>
                      <a:pPr marL="0" marR="0" lvl="0" indent="0" algn="l" defTabSz="914400" eaLnBrk="1" fontAlgn="t" latinLnBrk="0" hangingPunct="1">
                        <a:lnSpc>
                          <a:spcPct val="100000"/>
                        </a:lnSpc>
                        <a:spcBef>
                          <a:spcPts val="0"/>
                        </a:spcBef>
                        <a:spcAft>
                          <a:spcPts val="0"/>
                        </a:spcAft>
                        <a:buClrTx/>
                        <a:buSzTx/>
                        <a:buFontTx/>
                        <a:buNone/>
                        <a:tabLst/>
                        <a:defRPr/>
                      </a:pPr>
                      <a:r>
                        <a:rPr lang="en-US" sz="1800" b="0" i="0" dirty="0">
                          <a:solidFill>
                            <a:schemeClr val="tx1"/>
                          </a:solidFill>
                          <a:effectLst/>
                          <a:latin typeface="+mn-lt"/>
                          <a:ea typeface="+mn-ea"/>
                          <a:cs typeface="+mn-cs"/>
                        </a:rPr>
                        <a:t>Effects of cell structure of gram-positive and gram-negative bacteria based on their dielectric properties</a:t>
                      </a:r>
                    </a:p>
                    <a:p>
                      <a:pPr algn="l" fontAlgn="t"/>
                      <a:endParaRPr lang="en-US" sz="1100" b="0" i="0" u="none" strike="noStrike" dirty="0">
                        <a:solidFill>
                          <a:srgbClr val="000000"/>
                        </a:solidFill>
                        <a:effectLst/>
                        <a:latin typeface="Carlito"/>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US" sz="1000" b="0" i="0" u="none" strike="noStrike" dirty="0">
                          <a:solidFill>
                            <a:schemeClr val="tx1"/>
                          </a:solidFill>
                          <a:effectLst/>
                          <a:latin typeface="+mn-lt"/>
                          <a:ea typeface="+mn-ea"/>
                          <a:cs typeface="+mn-cs"/>
                        </a:rPr>
                        <a:t>Katja Dahlke,</a:t>
                      </a:r>
                      <a:r>
                        <a:rPr lang="en-US" sz="1000" b="0" i="0" u="none" dirty="0">
                          <a:solidFill>
                            <a:schemeClr val="tx1"/>
                          </a:solidFill>
                          <a:effectLst/>
                          <a:latin typeface="+mn-lt"/>
                          <a:ea typeface="+mn-ea"/>
                          <a:cs typeface="+mn-cs"/>
                        </a:rPr>
                        <a:t> Christiane Geyer,</a:t>
                      </a:r>
                    </a:p>
                    <a:p>
                      <a:pPr algn="l" fontAlgn="t"/>
                      <a:r>
                        <a:rPr lang="en-US" sz="1000" b="0" i="0" u="none" strike="noStrike" dirty="0">
                          <a:solidFill>
                            <a:schemeClr val="tx1"/>
                          </a:solidFill>
                          <a:effectLst/>
                          <a:latin typeface="+mn-lt"/>
                          <a:ea typeface="+mn-ea"/>
                          <a:cs typeface="+mn-cs"/>
                        </a:rPr>
                        <a:t>Stephan Dees</a:t>
                      </a:r>
                      <a:endParaRPr lang="it-IT" sz="1000" b="0" i="0" u="none" strike="noStrike" dirty="0">
                        <a:solidFill>
                          <a:srgbClr val="000000"/>
                        </a:solidFill>
                        <a:effectLst/>
                        <a:latin typeface="Times New Roman" panose="02020603050405020304" pitchFamily="18" charset="0"/>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IN" sz="2000" dirty="0">
                          <a:effectLst/>
                        </a:rPr>
                        <a:t>2012</a:t>
                      </a:r>
                    </a:p>
                  </a:txBody>
                  <a:tcPr marL="5108" marR="5108" marT="2554" marB="255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US" sz="1000" b="0" i="0" u="none" strike="noStrike" dirty="0">
                          <a:solidFill>
                            <a:srgbClr val="000000"/>
                          </a:solidFill>
                          <a:effectLst/>
                          <a:latin typeface="Times New Roman" panose="02020603050405020304" pitchFamily="18" charset="0"/>
                        </a:rPr>
                        <a:t>They </a:t>
                      </a:r>
                      <a:r>
                        <a:rPr lang="en-US" sz="1000" b="0" i="0" dirty="0">
                          <a:solidFill>
                            <a:schemeClr val="tx1"/>
                          </a:solidFill>
                          <a:effectLst/>
                          <a:latin typeface="+mn-lt"/>
                          <a:ea typeface="+mn-ea"/>
                          <a:cs typeface="+mn-cs"/>
                        </a:rPr>
                        <a:t> hypothesize that the distinct cellular composition of microorganisms could be identified by dielectric spectroscopy. Gram-positive and Gram-negative bacterial strain permittivity measurement was performed using a network analyzer and a coaxial probe in the frequency range from 50 MHz to 300 </a:t>
                      </a:r>
                      <a:r>
                        <a:rPr lang="en-US" sz="1000" b="0" i="0" dirty="0" err="1">
                          <a:solidFill>
                            <a:schemeClr val="tx1"/>
                          </a:solidFill>
                          <a:effectLst/>
                          <a:latin typeface="+mn-lt"/>
                          <a:ea typeface="+mn-ea"/>
                          <a:cs typeface="+mn-cs"/>
                        </a:rPr>
                        <a:t>MHz.</a:t>
                      </a:r>
                      <a:r>
                        <a:rPr lang="en-US" sz="1000" b="0" i="0" dirty="0">
                          <a:solidFill>
                            <a:schemeClr val="tx1"/>
                          </a:solidFill>
                          <a:effectLst/>
                          <a:latin typeface="+mn-lt"/>
                          <a:ea typeface="+mn-ea"/>
                          <a:cs typeface="+mn-cs"/>
                        </a:rPr>
                        <a:t> All bacterial strains in suspension demonstrated correlation between cell count and permittivity values during the growth phase. When determining isolated cell pellets, a clear discrimination between Gram-positive and Gram-negative strains was possible in a frequency range between 50 MHz and 100 </a:t>
                      </a:r>
                      <a:r>
                        <a:rPr lang="en-US" sz="1000" b="0" i="0" dirty="0" err="1">
                          <a:solidFill>
                            <a:schemeClr val="tx1"/>
                          </a:solidFill>
                          <a:effectLst/>
                          <a:latin typeface="+mn-lt"/>
                          <a:ea typeface="+mn-ea"/>
                          <a:cs typeface="+mn-cs"/>
                        </a:rPr>
                        <a:t>MHz.</a:t>
                      </a:r>
                      <a:r>
                        <a:rPr lang="en-US" sz="1000" b="0" i="0" dirty="0">
                          <a:solidFill>
                            <a:schemeClr val="tx1"/>
                          </a:solidFill>
                          <a:effectLst/>
                          <a:latin typeface="+mn-lt"/>
                          <a:ea typeface="+mn-ea"/>
                          <a:cs typeface="+mn-cs"/>
                        </a:rPr>
                        <a:t> </a:t>
                      </a:r>
                      <a:endParaRPr lang="en-US" sz="1000" b="0" i="0" u="none" strike="noStrike" dirty="0">
                        <a:solidFill>
                          <a:srgbClr val="000000"/>
                        </a:solidFill>
                        <a:effectLst/>
                        <a:latin typeface="Times New Roman" panose="02020603050405020304" pitchFamily="18" charset="0"/>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359148849"/>
                  </a:ext>
                </a:extLst>
              </a:tr>
            </a:tbl>
          </a:graphicData>
        </a:graphic>
      </p:graphicFrame>
    </p:spTree>
    <p:extLst>
      <p:ext uri="{BB962C8B-B14F-4D97-AF65-F5344CB8AC3E}">
        <p14:creationId xmlns:p14="http://schemas.microsoft.com/office/powerpoint/2010/main" val="26145870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13</a:t>
            </a:fld>
            <a:endParaRPr dirty="0"/>
          </a:p>
        </p:txBody>
      </p:sp>
      <p:sp>
        <p:nvSpPr>
          <p:cNvPr id="8" name="TextBox 7">
            <a:extLst>
              <a:ext uri="{FF2B5EF4-FFF2-40B4-BE49-F238E27FC236}">
                <a16:creationId xmlns:a16="http://schemas.microsoft.com/office/drawing/2014/main" id="{73FE1881-D78B-76FB-1EEB-66D6EA758299}"/>
              </a:ext>
            </a:extLst>
          </p:cNvPr>
          <p:cNvSpPr txBox="1"/>
          <p:nvPr/>
        </p:nvSpPr>
        <p:spPr>
          <a:xfrm>
            <a:off x="4876800" y="750548"/>
            <a:ext cx="4800600" cy="461665"/>
          </a:xfrm>
          <a:prstGeom prst="rect">
            <a:avLst/>
          </a:prstGeom>
          <a:noFill/>
        </p:spPr>
        <p:txBody>
          <a:bodyPr wrap="square" rtlCol="0">
            <a:spAutoFit/>
          </a:bodyPr>
          <a:lstStyle/>
          <a:p>
            <a:r>
              <a:rPr lang="en-US" sz="2400" b="1" dirty="0">
                <a:solidFill>
                  <a:srgbClr val="FF0000"/>
                </a:solidFill>
              </a:rPr>
              <a:t>L</a:t>
            </a:r>
            <a:r>
              <a:rPr lang="en-IN" sz="2400" b="1" dirty="0">
                <a:solidFill>
                  <a:srgbClr val="FF0000"/>
                </a:solidFill>
              </a:rPr>
              <a:t>ITERATURE SURVEY</a:t>
            </a:r>
          </a:p>
        </p:txBody>
      </p:sp>
      <p:sp>
        <p:nvSpPr>
          <p:cNvPr id="4" name="TextBox 3">
            <a:extLst>
              <a:ext uri="{FF2B5EF4-FFF2-40B4-BE49-F238E27FC236}">
                <a16:creationId xmlns:a16="http://schemas.microsoft.com/office/drawing/2014/main" id="{90B450BB-F423-4D69-9104-47253CE9236A}"/>
              </a:ext>
            </a:extLst>
          </p:cNvPr>
          <p:cNvSpPr txBox="1"/>
          <p:nvPr/>
        </p:nvSpPr>
        <p:spPr>
          <a:xfrm>
            <a:off x="2362200" y="2438401"/>
            <a:ext cx="8001000" cy="461665"/>
          </a:xfrm>
          <a:prstGeom prst="rect">
            <a:avLst/>
          </a:prstGeom>
          <a:noFill/>
        </p:spPr>
        <p:txBody>
          <a:bodyPr wrap="square" rtlCol="0">
            <a:spAutoFit/>
          </a:bodyPr>
          <a:lstStyle/>
          <a:p>
            <a:pPr marL="285750" indent="-285750">
              <a:buFont typeface="Arial" panose="020B0604020202020204" pitchFamily="34" charset="0"/>
              <a:buChar char="•"/>
            </a:pPr>
            <a:endParaRPr lang="en-US" sz="2400" b="1" dirty="0"/>
          </a:p>
        </p:txBody>
      </p:sp>
      <p:graphicFrame>
        <p:nvGraphicFramePr>
          <p:cNvPr id="6" name="Table 5">
            <a:extLst>
              <a:ext uri="{FF2B5EF4-FFF2-40B4-BE49-F238E27FC236}">
                <a16:creationId xmlns:a16="http://schemas.microsoft.com/office/drawing/2014/main" id="{952790D4-F5D4-64C0-5D2F-95709A3B5A18}"/>
              </a:ext>
            </a:extLst>
          </p:cNvPr>
          <p:cNvGraphicFramePr>
            <a:graphicFrameLocks noGrp="1"/>
          </p:cNvGraphicFramePr>
          <p:nvPr/>
        </p:nvGraphicFramePr>
        <p:xfrm>
          <a:off x="1785033" y="1295400"/>
          <a:ext cx="8859777" cy="5099802"/>
        </p:xfrm>
        <a:graphic>
          <a:graphicData uri="http://schemas.openxmlformats.org/drawingml/2006/table">
            <a:tbl>
              <a:tblPr/>
              <a:tblGrid>
                <a:gridCol w="2919092">
                  <a:extLst>
                    <a:ext uri="{9D8B030D-6E8A-4147-A177-3AD203B41FA5}">
                      <a16:colId xmlns:a16="http://schemas.microsoft.com/office/drawing/2014/main" val="2995361906"/>
                    </a:ext>
                  </a:extLst>
                </a:gridCol>
                <a:gridCol w="1809626">
                  <a:extLst>
                    <a:ext uri="{9D8B030D-6E8A-4147-A177-3AD203B41FA5}">
                      <a16:colId xmlns:a16="http://schemas.microsoft.com/office/drawing/2014/main" val="281322998"/>
                    </a:ext>
                  </a:extLst>
                </a:gridCol>
                <a:gridCol w="528638">
                  <a:extLst>
                    <a:ext uri="{9D8B030D-6E8A-4147-A177-3AD203B41FA5}">
                      <a16:colId xmlns:a16="http://schemas.microsoft.com/office/drawing/2014/main" val="1599261326"/>
                    </a:ext>
                  </a:extLst>
                </a:gridCol>
                <a:gridCol w="3602421">
                  <a:extLst>
                    <a:ext uri="{9D8B030D-6E8A-4147-A177-3AD203B41FA5}">
                      <a16:colId xmlns:a16="http://schemas.microsoft.com/office/drawing/2014/main" val="2861141998"/>
                    </a:ext>
                  </a:extLst>
                </a:gridCol>
              </a:tblGrid>
              <a:tr h="275739">
                <a:tc>
                  <a:txBody>
                    <a:bodyPr/>
                    <a:lstStyle/>
                    <a:p>
                      <a:pPr fontAlgn="b"/>
                      <a:r>
                        <a:rPr lang="en-IN" sz="1800" b="1" dirty="0">
                          <a:effectLst/>
                        </a:rPr>
                        <a:t>Name of Publication</a:t>
                      </a:r>
                    </a:p>
                  </a:txBody>
                  <a:tcPr marL="5108" marR="5108" marT="2554" marB="255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IN" sz="1800" b="1">
                          <a:effectLst/>
                        </a:rPr>
                        <a:t>Author</a:t>
                      </a:r>
                      <a:endParaRPr lang="en-IN" sz="1800" b="1" dirty="0">
                        <a:effectLst/>
                      </a:endParaRPr>
                    </a:p>
                  </a:txBody>
                  <a:tcPr marL="5108" marR="5108" marT="2554" marB="255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IN" sz="1800" b="1">
                          <a:effectLst/>
                        </a:rPr>
                        <a:t>Year</a:t>
                      </a:r>
                      <a:endParaRPr lang="en-IN" sz="1800" b="1" dirty="0">
                        <a:effectLst/>
                      </a:endParaRPr>
                    </a:p>
                  </a:txBody>
                  <a:tcPr marL="5108" marR="5108" marT="2554" marB="255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IN" sz="1800" b="1">
                          <a:effectLst/>
                        </a:rPr>
                        <a:t>Inference</a:t>
                      </a:r>
                      <a:endParaRPr lang="en-IN" sz="1800" b="1" dirty="0">
                        <a:effectLst/>
                      </a:endParaRPr>
                    </a:p>
                  </a:txBody>
                  <a:tcPr marL="5108" marR="5108" marT="2554" marB="255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788005358"/>
                  </a:ext>
                </a:extLst>
              </a:tr>
              <a:tr h="1387734">
                <a:tc>
                  <a:txBody>
                    <a:bodyPr/>
                    <a:lstStyle/>
                    <a:p>
                      <a:pPr marL="0" marR="0" lvl="0" indent="0" algn="l" defTabSz="914400" eaLnBrk="1" fontAlgn="t" latinLnBrk="0" hangingPunct="1">
                        <a:lnSpc>
                          <a:spcPct val="100000"/>
                        </a:lnSpc>
                        <a:spcBef>
                          <a:spcPts val="0"/>
                        </a:spcBef>
                        <a:spcAft>
                          <a:spcPts val="0"/>
                        </a:spcAft>
                        <a:buClrTx/>
                        <a:buSzTx/>
                        <a:buFontTx/>
                        <a:buNone/>
                        <a:tabLst/>
                        <a:defRPr/>
                      </a:pPr>
                      <a:r>
                        <a:rPr lang="en-US" sz="1800" b="0" i="0" dirty="0">
                          <a:solidFill>
                            <a:schemeClr val="tx1"/>
                          </a:solidFill>
                          <a:effectLst/>
                          <a:latin typeface="+mn-lt"/>
                          <a:ea typeface="+mn-ea"/>
                          <a:cs typeface="+mn-cs"/>
                        </a:rPr>
                        <a:t>Classifying Gram Positive Cocci and Gram Negative Bacilli in Gram Stained Smear Images</a:t>
                      </a:r>
                    </a:p>
                    <a:p>
                      <a:pPr algn="l" fontAlgn="t"/>
                      <a:endParaRPr lang="en-US" sz="1600" b="0" i="0" u="none" strike="noStrike" dirty="0">
                        <a:solidFill>
                          <a:srgbClr val="000000"/>
                        </a:solidFill>
                        <a:effectLst/>
                        <a:latin typeface="Times New Roman" panose="02020603050405020304" pitchFamily="18" charset="0"/>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IN" sz="1100" b="0" i="0" u="none" strike="noStrike" dirty="0" err="1">
                          <a:solidFill>
                            <a:srgbClr val="000000"/>
                          </a:solidFill>
                          <a:effectLst/>
                          <a:latin typeface="Carlito"/>
                        </a:rPr>
                        <a:t>Ibuki</a:t>
                      </a:r>
                      <a:r>
                        <a:rPr lang="en-IN" sz="1100" b="0" i="0" u="none" strike="noStrike" dirty="0">
                          <a:solidFill>
                            <a:srgbClr val="000000"/>
                          </a:solidFill>
                          <a:effectLst/>
                          <a:latin typeface="Carlito"/>
                        </a:rPr>
                        <a:t> </a:t>
                      </a:r>
                      <a:r>
                        <a:rPr lang="en-IN" sz="1100" b="0" i="0" u="none" strike="noStrike" dirty="0" err="1">
                          <a:solidFill>
                            <a:srgbClr val="000000"/>
                          </a:solidFill>
                          <a:effectLst/>
                          <a:latin typeface="Carlito"/>
                        </a:rPr>
                        <a:t>Kawano,Eri</a:t>
                      </a:r>
                      <a:r>
                        <a:rPr lang="en-IN" sz="1100" b="0" i="0" u="none" strike="noStrike" dirty="0">
                          <a:solidFill>
                            <a:srgbClr val="000000"/>
                          </a:solidFill>
                          <a:effectLst/>
                          <a:latin typeface="Carlito"/>
                        </a:rPr>
                        <a:t> </a:t>
                      </a:r>
                      <a:r>
                        <a:rPr lang="en-IN" sz="1100" b="0" i="0" u="none" strike="noStrike" dirty="0" err="1">
                          <a:solidFill>
                            <a:srgbClr val="000000"/>
                          </a:solidFill>
                          <a:effectLst/>
                          <a:latin typeface="Carlito"/>
                        </a:rPr>
                        <a:t>Kurumida</a:t>
                      </a:r>
                      <a:r>
                        <a:rPr lang="en-IN" sz="1100" b="0" i="0" u="none" strike="noStrike" dirty="0">
                          <a:solidFill>
                            <a:srgbClr val="000000"/>
                          </a:solidFill>
                          <a:effectLst/>
                          <a:latin typeface="Carlito"/>
                        </a:rPr>
                        <a:t>,</a:t>
                      </a:r>
                    </a:p>
                    <a:p>
                      <a:pPr algn="l" fontAlgn="t"/>
                      <a:r>
                        <a:rPr lang="en-IN" sz="1100" b="0" i="0" u="none" strike="noStrike" dirty="0" err="1">
                          <a:solidFill>
                            <a:srgbClr val="000000"/>
                          </a:solidFill>
                          <a:effectLst/>
                          <a:latin typeface="Carlito"/>
                        </a:rPr>
                        <a:t>Syoma</a:t>
                      </a:r>
                      <a:r>
                        <a:rPr lang="en-IN" sz="1100" b="0" i="0" u="none" strike="noStrike" dirty="0">
                          <a:solidFill>
                            <a:srgbClr val="000000"/>
                          </a:solidFill>
                          <a:effectLst/>
                          <a:latin typeface="Carlito"/>
                        </a:rPr>
                        <a:t> </a:t>
                      </a:r>
                      <a:r>
                        <a:rPr lang="en-IN" sz="1100" b="0" i="0" u="none" strike="noStrike" dirty="0" err="1">
                          <a:solidFill>
                            <a:srgbClr val="000000"/>
                          </a:solidFill>
                          <a:effectLst/>
                          <a:latin typeface="Carlito"/>
                        </a:rPr>
                        <a:t>Terada,Kouichi</a:t>
                      </a:r>
                      <a:r>
                        <a:rPr lang="en-IN" sz="1100" b="0" i="0" u="none" strike="noStrike" dirty="0">
                          <a:solidFill>
                            <a:srgbClr val="000000"/>
                          </a:solidFill>
                          <a:effectLst/>
                          <a:latin typeface="Carlito"/>
                        </a:rPr>
                        <a:t> Hirata</a:t>
                      </a: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IN" sz="1800" dirty="0">
                          <a:effectLst/>
                        </a:rPr>
                        <a:t>2022</a:t>
                      </a:r>
                      <a:endParaRPr lang="en-IN" sz="2400" dirty="0">
                        <a:effectLst/>
                      </a:endParaRPr>
                    </a:p>
                  </a:txBody>
                  <a:tcPr marL="5108" marR="5108" marT="2554" marB="255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US" sz="1000" b="0" i="0" dirty="0">
                          <a:solidFill>
                            <a:schemeClr val="tx1"/>
                          </a:solidFill>
                          <a:effectLst/>
                          <a:latin typeface="+mn-lt"/>
                          <a:ea typeface="+mn-ea"/>
                          <a:cs typeface="+mn-cs"/>
                        </a:rPr>
                        <a:t>In this paper, They classify Gram positive cocci and Gram negative bacilli in Gram stained smear images. We adopt pre-trained models of VGG16, VGG19, </a:t>
                      </a:r>
                      <a:r>
                        <a:rPr lang="en-US" sz="1000" b="0" i="0" dirty="0" err="1">
                          <a:solidFill>
                            <a:schemeClr val="tx1"/>
                          </a:solidFill>
                          <a:effectLst/>
                          <a:latin typeface="+mn-lt"/>
                          <a:ea typeface="+mn-ea"/>
                          <a:cs typeface="+mn-cs"/>
                        </a:rPr>
                        <a:t>MobileNet</a:t>
                      </a:r>
                      <a:r>
                        <a:rPr lang="en-US" sz="1000" b="0" i="0" dirty="0">
                          <a:solidFill>
                            <a:schemeClr val="tx1"/>
                          </a:solidFill>
                          <a:effectLst/>
                          <a:latin typeface="+mn-lt"/>
                          <a:ea typeface="+mn-ea"/>
                          <a:cs typeface="+mn-cs"/>
                        </a:rPr>
                        <a:t> and </a:t>
                      </a:r>
                      <a:r>
                        <a:rPr lang="en-US" sz="1000" b="0" i="0" dirty="0" err="1">
                          <a:solidFill>
                            <a:schemeClr val="tx1"/>
                          </a:solidFill>
                          <a:effectLst/>
                          <a:latin typeface="+mn-lt"/>
                          <a:ea typeface="+mn-ea"/>
                          <a:cs typeface="+mn-cs"/>
                        </a:rPr>
                        <a:t>DenseNet</a:t>
                      </a:r>
                      <a:r>
                        <a:rPr lang="en-US" sz="1000" b="0" i="0" dirty="0">
                          <a:solidFill>
                            <a:schemeClr val="tx1"/>
                          </a:solidFill>
                          <a:effectLst/>
                          <a:latin typeface="+mn-lt"/>
                          <a:ea typeface="+mn-ea"/>
                          <a:cs typeface="+mn-cs"/>
                        </a:rPr>
                        <a:t> by using ImageNet as learning models. Then, we give experimental results for classifying them, and the classification by </a:t>
                      </a:r>
                      <a:r>
                        <a:rPr lang="en-US" sz="1000" b="0" i="0" dirty="0" err="1">
                          <a:solidFill>
                            <a:schemeClr val="tx1"/>
                          </a:solidFill>
                          <a:effectLst/>
                          <a:latin typeface="+mn-lt"/>
                          <a:ea typeface="+mn-ea"/>
                          <a:cs typeface="+mn-cs"/>
                        </a:rPr>
                        <a:t>MobileNet</a:t>
                      </a:r>
                      <a:r>
                        <a:rPr lang="en-US" sz="1000" b="0" i="0" dirty="0">
                          <a:solidFill>
                            <a:schemeClr val="tx1"/>
                          </a:solidFill>
                          <a:effectLst/>
                          <a:latin typeface="+mn-lt"/>
                          <a:ea typeface="+mn-ea"/>
                          <a:cs typeface="+mn-cs"/>
                        </a:rPr>
                        <a:t> and </a:t>
                      </a:r>
                      <a:r>
                        <a:rPr lang="en-US" sz="1000" b="0" i="0" dirty="0" err="1">
                          <a:solidFill>
                            <a:schemeClr val="tx1"/>
                          </a:solidFill>
                          <a:effectLst/>
                          <a:latin typeface="+mn-lt"/>
                          <a:ea typeface="+mn-ea"/>
                          <a:cs typeface="+mn-cs"/>
                        </a:rPr>
                        <a:t>DenseNet</a:t>
                      </a:r>
                      <a:r>
                        <a:rPr lang="en-US" sz="1000" b="0" i="0" dirty="0">
                          <a:solidFill>
                            <a:schemeClr val="tx1"/>
                          </a:solidFill>
                          <a:effectLst/>
                          <a:latin typeface="+mn-lt"/>
                          <a:ea typeface="+mn-ea"/>
                          <a:cs typeface="+mn-cs"/>
                        </a:rPr>
                        <a:t> are more successful than that by VGG16 and VGG19.</a:t>
                      </a:r>
                      <a:endParaRPr lang="en-US" sz="1000" b="0" i="0" u="none" strike="noStrike" dirty="0">
                        <a:solidFill>
                          <a:srgbClr val="000000"/>
                        </a:solidFill>
                        <a:effectLst/>
                        <a:latin typeface="Times New Roman" panose="02020603050405020304" pitchFamily="18" charset="0"/>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3868854541"/>
                  </a:ext>
                </a:extLst>
              </a:tr>
              <a:tr h="1446856">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mn-lt"/>
                          <a:ea typeface="+mn-ea"/>
                          <a:cs typeface="+mn-cs"/>
                        </a:rPr>
                        <a:t>The bactericidal effect of a positive and negative corona on Gram-positive and Gram-negative bacteria</a:t>
                      </a:r>
                    </a:p>
                    <a:p>
                      <a:endParaRPr lang="en-US" sz="1800" b="0" i="0" dirty="0">
                        <a:solidFill>
                          <a:schemeClr val="tx1"/>
                        </a:solidFill>
                        <a:effectLst/>
                        <a:latin typeface="+mn-lt"/>
                        <a:ea typeface="+mn-ea"/>
                        <a:cs typeface="+mn-cs"/>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IN" sz="1100" b="0" i="0" u="none" strike="noStrike" dirty="0">
                          <a:solidFill>
                            <a:srgbClr val="000000"/>
                          </a:solidFill>
                          <a:effectLst/>
                          <a:latin typeface="Carlito"/>
                        </a:rPr>
                        <a:t>Elena V ,Maria A. </a:t>
                      </a:r>
                      <a:r>
                        <a:rPr lang="en-IN" sz="1100" b="0" i="0" u="none" strike="noStrike" dirty="0" err="1">
                          <a:solidFill>
                            <a:srgbClr val="000000"/>
                          </a:solidFill>
                          <a:effectLst/>
                          <a:latin typeface="Carlito"/>
                        </a:rPr>
                        <a:t>Yurova,Andrey</a:t>
                      </a:r>
                      <a:r>
                        <a:rPr lang="en-IN" sz="1100" b="0" i="0" u="none" strike="noStrike" dirty="0">
                          <a:solidFill>
                            <a:srgbClr val="000000"/>
                          </a:solidFill>
                          <a:effectLst/>
                          <a:latin typeface="Carlito"/>
                        </a:rPr>
                        <a:t> Ya</a:t>
                      </a: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IN" sz="1800" b="0" i="0" u="none" strike="noStrike" dirty="0">
                          <a:solidFill>
                            <a:srgbClr val="000000"/>
                          </a:solidFill>
                          <a:effectLst/>
                          <a:latin typeface="Carlito"/>
                        </a:rPr>
                        <a:t>2012</a:t>
                      </a: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US" sz="1000" b="0" i="0" dirty="0">
                          <a:solidFill>
                            <a:schemeClr val="tx1"/>
                          </a:solidFill>
                          <a:effectLst/>
                          <a:latin typeface="+mn-lt"/>
                          <a:ea typeface="+mn-ea"/>
                          <a:cs typeface="+mn-cs"/>
                        </a:rPr>
                        <a:t>This study was aimed to evaluate an effect of corona discharge on viability of the pathogenic bacteria Staphylococcus aureus (Gram-positive) and Pseudomonas aeruginosa (Gram-negative) seeded on nutritive agar and to evaluate a role of the charged particles and neutral active species in a total bactericidal effect. To split the effects of the charged particles and neutral species on the microorganisms, we have done the experiments with corona in the rest air and in airflow removing neutral active agents from the agar surface to be treated.</a:t>
                      </a:r>
                      <a:endParaRPr lang="en-US" sz="1000" b="0" i="0" u="none" strike="noStrike" dirty="0">
                        <a:solidFill>
                          <a:srgbClr val="000000"/>
                        </a:solidFill>
                        <a:effectLst/>
                        <a:latin typeface="Times New Roman" panose="02020603050405020304" pitchFamily="18" charset="0"/>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1037547304"/>
                  </a:ext>
                </a:extLst>
              </a:tr>
              <a:tr h="1985784">
                <a:tc>
                  <a:txBody>
                    <a:bodyPr/>
                    <a:lstStyle/>
                    <a:p>
                      <a:pPr marL="0" marR="0" lvl="0" indent="0" algn="l" defTabSz="914400" eaLnBrk="1" fontAlgn="t" latinLnBrk="0" hangingPunct="1">
                        <a:lnSpc>
                          <a:spcPct val="100000"/>
                        </a:lnSpc>
                        <a:spcBef>
                          <a:spcPts val="0"/>
                        </a:spcBef>
                        <a:spcAft>
                          <a:spcPts val="0"/>
                        </a:spcAft>
                        <a:buClrTx/>
                        <a:buSzTx/>
                        <a:buFontTx/>
                        <a:buNone/>
                        <a:tabLst/>
                        <a:defRPr/>
                      </a:pPr>
                      <a:r>
                        <a:rPr lang="en-US" sz="1800" b="0" i="0" dirty="0">
                          <a:solidFill>
                            <a:schemeClr val="tx1"/>
                          </a:solidFill>
                          <a:effectLst/>
                          <a:latin typeface="+mn-lt"/>
                          <a:ea typeface="+mn-ea"/>
                          <a:cs typeface="+mn-cs"/>
                        </a:rPr>
                        <a:t>Tyrosine Mediated Gold, Silver and Their Alloy Nanoparticles Synthesis: Antibacterial Activity Toward Gram Positive and Gram Negative Bacterial Strains</a:t>
                      </a:r>
                    </a:p>
                    <a:p>
                      <a:pPr algn="l" fontAlgn="t"/>
                      <a:endParaRPr lang="en-US" sz="1100" b="0" i="0" u="none" strike="noStrike" dirty="0">
                        <a:solidFill>
                          <a:srgbClr val="000000"/>
                        </a:solidFill>
                        <a:effectLst/>
                        <a:latin typeface="Carlito"/>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US" sz="1000" b="0" i="0" u="none" strike="noStrike" dirty="0">
                          <a:solidFill>
                            <a:schemeClr val="tx1"/>
                          </a:solidFill>
                          <a:effectLst/>
                          <a:latin typeface="+mn-lt"/>
                          <a:ea typeface="+mn-ea"/>
                          <a:cs typeface="+mn-cs"/>
                        </a:rPr>
                        <a:t>Hemant K. </a:t>
                      </a:r>
                      <a:r>
                        <a:rPr lang="en-US" sz="1000" b="0" i="0" u="none" strike="noStrike" dirty="0" err="1">
                          <a:solidFill>
                            <a:schemeClr val="tx1"/>
                          </a:solidFill>
                          <a:effectLst/>
                          <a:latin typeface="+mn-lt"/>
                          <a:ea typeface="+mn-ea"/>
                          <a:cs typeface="+mn-cs"/>
                        </a:rPr>
                        <a:t>Daima</a:t>
                      </a:r>
                      <a:r>
                        <a:rPr lang="en-US" sz="1000" b="0" i="0" u="none" strike="noStrike" dirty="0">
                          <a:solidFill>
                            <a:schemeClr val="tx1"/>
                          </a:solidFill>
                          <a:effectLst/>
                          <a:latin typeface="+mn-lt"/>
                          <a:ea typeface="+mn-ea"/>
                          <a:cs typeface="+mn-cs"/>
                        </a:rPr>
                        <a:t>, PR. </a:t>
                      </a:r>
                      <a:r>
                        <a:rPr lang="en-US" sz="1000" b="0" i="0" u="none" strike="noStrike" dirty="0" err="1">
                          <a:solidFill>
                            <a:schemeClr val="tx1"/>
                          </a:solidFill>
                          <a:effectLst/>
                          <a:latin typeface="+mn-lt"/>
                          <a:ea typeface="+mn-ea"/>
                          <a:cs typeface="+mn-cs"/>
                        </a:rPr>
                        <a:t>Selvakannan</a:t>
                      </a:r>
                      <a:r>
                        <a:rPr lang="en-US" sz="1000" b="0" i="0" u="none" strike="noStrike" dirty="0">
                          <a:solidFill>
                            <a:schemeClr val="tx1"/>
                          </a:solidFill>
                          <a:effectLst/>
                          <a:latin typeface="+mn-lt"/>
                          <a:ea typeface="+mn-ea"/>
                          <a:cs typeface="+mn-cs"/>
                        </a:rPr>
                        <a:t>, Zahra Homan</a:t>
                      </a:r>
                      <a:endParaRPr lang="it-IT" sz="1000" b="0" i="0" u="none" strike="noStrike" dirty="0">
                        <a:solidFill>
                          <a:srgbClr val="000000"/>
                        </a:solidFill>
                        <a:effectLst/>
                        <a:latin typeface="Times New Roman" panose="02020603050405020304" pitchFamily="18" charset="0"/>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IN" sz="2000" dirty="0">
                          <a:effectLst/>
                        </a:rPr>
                        <a:t>2011</a:t>
                      </a:r>
                    </a:p>
                  </a:txBody>
                  <a:tcPr marL="5108" marR="5108" marT="2554" marB="255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US" sz="1000" b="0" i="0" dirty="0">
                          <a:solidFill>
                            <a:schemeClr val="tx1"/>
                          </a:solidFill>
                          <a:effectLst/>
                          <a:latin typeface="+mn-lt"/>
                          <a:ea typeface="+mn-ea"/>
                          <a:cs typeface="+mn-cs"/>
                        </a:rPr>
                        <a:t>Shape and size-controlled synthesis of metal and metal alloy nanoparticles have gained significant attention due to their unique </a:t>
                      </a:r>
                      <a:r>
                        <a:rPr lang="en-US" sz="1000" b="0" i="0" dirty="0" err="1">
                          <a:solidFill>
                            <a:schemeClr val="tx1"/>
                          </a:solidFill>
                          <a:effectLst/>
                          <a:latin typeface="+mn-lt"/>
                          <a:ea typeface="+mn-ea"/>
                          <a:cs typeface="+mn-cs"/>
                        </a:rPr>
                        <a:t>physico</a:t>
                      </a:r>
                      <a:r>
                        <a:rPr lang="en-US" sz="1000" b="0" i="0" dirty="0">
                          <a:solidFill>
                            <a:schemeClr val="tx1"/>
                          </a:solidFill>
                          <a:effectLst/>
                          <a:latin typeface="+mn-lt"/>
                          <a:ea typeface="+mn-ea"/>
                          <a:cs typeface="+mn-cs"/>
                        </a:rPr>
                        <a:t>-chemical properties. Most of these synthesis routes have thus far explored use of toxic chemicals for metal nanoparticles synthesis, which limit their biological applications. With the increasing focus on eco-friendly routes towards nanomaterials synthesis and their biological applications, we show that metal (gold and silver) and their alloy nanoparticles with controlled composition can be synthesized using tyrosine amino acid. Antimicrobial activities of these nanoparticles were tested against model Gram positive bacteria Staphylococcus albus and Gram negative bacteria Escherichia coli.</a:t>
                      </a:r>
                      <a:endParaRPr lang="en-US" sz="1000" b="0" i="0" u="none" strike="noStrike" dirty="0">
                        <a:solidFill>
                          <a:srgbClr val="000000"/>
                        </a:solidFill>
                        <a:effectLst/>
                        <a:latin typeface="Times New Roman" panose="02020603050405020304" pitchFamily="18" charset="0"/>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359148849"/>
                  </a:ext>
                </a:extLst>
              </a:tr>
            </a:tbl>
          </a:graphicData>
        </a:graphic>
      </p:graphicFrame>
    </p:spTree>
    <p:extLst>
      <p:ext uri="{BB962C8B-B14F-4D97-AF65-F5344CB8AC3E}">
        <p14:creationId xmlns:p14="http://schemas.microsoft.com/office/powerpoint/2010/main" val="22646344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14</a:t>
            </a:fld>
            <a:endParaRPr dirty="0"/>
          </a:p>
        </p:txBody>
      </p:sp>
      <p:sp>
        <p:nvSpPr>
          <p:cNvPr id="8" name="TextBox 7">
            <a:extLst>
              <a:ext uri="{FF2B5EF4-FFF2-40B4-BE49-F238E27FC236}">
                <a16:creationId xmlns:a16="http://schemas.microsoft.com/office/drawing/2014/main" id="{73FE1881-D78B-76FB-1EEB-66D6EA758299}"/>
              </a:ext>
            </a:extLst>
          </p:cNvPr>
          <p:cNvSpPr txBox="1"/>
          <p:nvPr/>
        </p:nvSpPr>
        <p:spPr>
          <a:xfrm>
            <a:off x="4876800" y="750548"/>
            <a:ext cx="4800600" cy="461665"/>
          </a:xfrm>
          <a:prstGeom prst="rect">
            <a:avLst/>
          </a:prstGeom>
          <a:noFill/>
        </p:spPr>
        <p:txBody>
          <a:bodyPr wrap="square" rtlCol="0">
            <a:spAutoFit/>
          </a:bodyPr>
          <a:lstStyle/>
          <a:p>
            <a:r>
              <a:rPr lang="en-US" sz="2400" b="1" dirty="0">
                <a:solidFill>
                  <a:srgbClr val="FF0000"/>
                </a:solidFill>
              </a:rPr>
              <a:t>L</a:t>
            </a:r>
            <a:r>
              <a:rPr lang="en-IN" sz="2400" b="1" dirty="0">
                <a:solidFill>
                  <a:srgbClr val="FF0000"/>
                </a:solidFill>
              </a:rPr>
              <a:t>ITERATURE SURVEY</a:t>
            </a:r>
          </a:p>
        </p:txBody>
      </p:sp>
      <p:sp>
        <p:nvSpPr>
          <p:cNvPr id="4" name="TextBox 3">
            <a:extLst>
              <a:ext uri="{FF2B5EF4-FFF2-40B4-BE49-F238E27FC236}">
                <a16:creationId xmlns:a16="http://schemas.microsoft.com/office/drawing/2014/main" id="{90B450BB-F423-4D69-9104-47253CE9236A}"/>
              </a:ext>
            </a:extLst>
          </p:cNvPr>
          <p:cNvSpPr txBox="1"/>
          <p:nvPr/>
        </p:nvSpPr>
        <p:spPr>
          <a:xfrm>
            <a:off x="2362200" y="2438401"/>
            <a:ext cx="8001000" cy="461665"/>
          </a:xfrm>
          <a:prstGeom prst="rect">
            <a:avLst/>
          </a:prstGeom>
          <a:noFill/>
        </p:spPr>
        <p:txBody>
          <a:bodyPr wrap="square" rtlCol="0">
            <a:spAutoFit/>
          </a:bodyPr>
          <a:lstStyle/>
          <a:p>
            <a:pPr marL="285750" indent="-285750">
              <a:buFont typeface="Arial" panose="020B0604020202020204" pitchFamily="34" charset="0"/>
              <a:buChar char="•"/>
            </a:pPr>
            <a:endParaRPr lang="en-US" sz="2400" b="1" dirty="0"/>
          </a:p>
        </p:txBody>
      </p:sp>
      <p:graphicFrame>
        <p:nvGraphicFramePr>
          <p:cNvPr id="6" name="Table 5">
            <a:extLst>
              <a:ext uri="{FF2B5EF4-FFF2-40B4-BE49-F238E27FC236}">
                <a16:creationId xmlns:a16="http://schemas.microsoft.com/office/drawing/2014/main" id="{952790D4-F5D4-64C0-5D2F-95709A3B5A18}"/>
              </a:ext>
            </a:extLst>
          </p:cNvPr>
          <p:cNvGraphicFramePr>
            <a:graphicFrameLocks noGrp="1"/>
          </p:cNvGraphicFramePr>
          <p:nvPr>
            <p:extLst>
              <p:ext uri="{D42A27DB-BD31-4B8C-83A1-F6EECF244321}">
                <p14:modId xmlns:p14="http://schemas.microsoft.com/office/powerpoint/2010/main" val="520988906"/>
              </p:ext>
            </p:extLst>
          </p:nvPr>
        </p:nvGraphicFramePr>
        <p:xfrm>
          <a:off x="1785033" y="1295400"/>
          <a:ext cx="8859777" cy="5099802"/>
        </p:xfrm>
        <a:graphic>
          <a:graphicData uri="http://schemas.openxmlformats.org/drawingml/2006/table">
            <a:tbl>
              <a:tblPr/>
              <a:tblGrid>
                <a:gridCol w="2919092">
                  <a:extLst>
                    <a:ext uri="{9D8B030D-6E8A-4147-A177-3AD203B41FA5}">
                      <a16:colId xmlns:a16="http://schemas.microsoft.com/office/drawing/2014/main" val="2995361906"/>
                    </a:ext>
                  </a:extLst>
                </a:gridCol>
                <a:gridCol w="1809626">
                  <a:extLst>
                    <a:ext uri="{9D8B030D-6E8A-4147-A177-3AD203B41FA5}">
                      <a16:colId xmlns:a16="http://schemas.microsoft.com/office/drawing/2014/main" val="281322998"/>
                    </a:ext>
                  </a:extLst>
                </a:gridCol>
                <a:gridCol w="528638">
                  <a:extLst>
                    <a:ext uri="{9D8B030D-6E8A-4147-A177-3AD203B41FA5}">
                      <a16:colId xmlns:a16="http://schemas.microsoft.com/office/drawing/2014/main" val="1599261326"/>
                    </a:ext>
                  </a:extLst>
                </a:gridCol>
                <a:gridCol w="3602421">
                  <a:extLst>
                    <a:ext uri="{9D8B030D-6E8A-4147-A177-3AD203B41FA5}">
                      <a16:colId xmlns:a16="http://schemas.microsoft.com/office/drawing/2014/main" val="2861141998"/>
                    </a:ext>
                  </a:extLst>
                </a:gridCol>
              </a:tblGrid>
              <a:tr h="275739">
                <a:tc>
                  <a:txBody>
                    <a:bodyPr/>
                    <a:lstStyle/>
                    <a:p>
                      <a:pPr fontAlgn="b"/>
                      <a:r>
                        <a:rPr lang="en-IN" sz="1800" b="1" dirty="0">
                          <a:effectLst/>
                        </a:rPr>
                        <a:t>Name of Publication</a:t>
                      </a:r>
                    </a:p>
                  </a:txBody>
                  <a:tcPr marL="5108" marR="5108" marT="2554" marB="255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IN" sz="1800" b="1">
                          <a:effectLst/>
                        </a:rPr>
                        <a:t>Author</a:t>
                      </a:r>
                      <a:endParaRPr lang="en-IN" sz="1800" b="1" dirty="0">
                        <a:effectLst/>
                      </a:endParaRPr>
                    </a:p>
                  </a:txBody>
                  <a:tcPr marL="5108" marR="5108" marT="2554" marB="255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IN" sz="1800" b="1">
                          <a:effectLst/>
                        </a:rPr>
                        <a:t>Year</a:t>
                      </a:r>
                      <a:endParaRPr lang="en-IN" sz="1800" b="1" dirty="0">
                        <a:effectLst/>
                      </a:endParaRPr>
                    </a:p>
                  </a:txBody>
                  <a:tcPr marL="5108" marR="5108" marT="2554" marB="255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IN" sz="1800" b="1">
                          <a:effectLst/>
                        </a:rPr>
                        <a:t>Inference</a:t>
                      </a:r>
                      <a:endParaRPr lang="en-IN" sz="1800" b="1" dirty="0">
                        <a:effectLst/>
                      </a:endParaRPr>
                    </a:p>
                  </a:txBody>
                  <a:tcPr marL="5108" marR="5108" marT="2554" marB="255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788005358"/>
                  </a:ext>
                </a:extLst>
              </a:tr>
              <a:tr h="1387734">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600" b="0" i="0" dirty="0">
                          <a:solidFill>
                            <a:schemeClr val="tx1"/>
                          </a:solidFill>
                          <a:effectLst/>
                          <a:latin typeface="+mn-lt"/>
                          <a:ea typeface="+mn-ea"/>
                          <a:cs typeface="+mn-cs"/>
                        </a:rPr>
                        <a:t>Classifying Gram Positive Cocci and Gram Negative Bacilli in Gram Stained Smear Images</a:t>
                      </a:r>
                    </a:p>
                    <a:p>
                      <a:pPr algn="l" fontAlgn="t"/>
                      <a:endParaRPr lang="en-US" sz="1600" b="0" i="0" u="none" strike="noStrike" dirty="0">
                        <a:solidFill>
                          <a:srgbClr val="000000"/>
                        </a:solidFill>
                        <a:effectLst/>
                        <a:latin typeface="Times New Roman" panose="02020603050405020304" pitchFamily="18" charset="0"/>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IN" sz="1100" b="0" i="0" u="none" strike="noStrike" dirty="0" err="1">
                          <a:solidFill>
                            <a:srgbClr val="000000"/>
                          </a:solidFill>
                          <a:effectLst/>
                          <a:latin typeface="Carlito"/>
                        </a:rPr>
                        <a:t>Ibuki</a:t>
                      </a:r>
                      <a:r>
                        <a:rPr lang="en-IN" sz="1100" b="0" i="0" u="none" strike="noStrike" dirty="0">
                          <a:solidFill>
                            <a:srgbClr val="000000"/>
                          </a:solidFill>
                          <a:effectLst/>
                          <a:latin typeface="Carlito"/>
                        </a:rPr>
                        <a:t> </a:t>
                      </a:r>
                      <a:r>
                        <a:rPr lang="en-IN" sz="1100" b="0" i="0" u="none" strike="noStrike" dirty="0" err="1">
                          <a:solidFill>
                            <a:srgbClr val="000000"/>
                          </a:solidFill>
                          <a:effectLst/>
                          <a:latin typeface="Carlito"/>
                        </a:rPr>
                        <a:t>Kawano,Eri</a:t>
                      </a:r>
                      <a:r>
                        <a:rPr lang="en-IN" sz="1100" b="0" i="0" u="none" strike="noStrike" dirty="0">
                          <a:solidFill>
                            <a:srgbClr val="000000"/>
                          </a:solidFill>
                          <a:effectLst/>
                          <a:latin typeface="Carlito"/>
                        </a:rPr>
                        <a:t> </a:t>
                      </a:r>
                      <a:r>
                        <a:rPr lang="en-IN" sz="1100" b="0" i="0" u="none" strike="noStrike" dirty="0" err="1">
                          <a:solidFill>
                            <a:srgbClr val="000000"/>
                          </a:solidFill>
                          <a:effectLst/>
                          <a:latin typeface="Carlito"/>
                        </a:rPr>
                        <a:t>Kurumida</a:t>
                      </a:r>
                      <a:r>
                        <a:rPr lang="en-IN" sz="1100" b="0" i="0" u="none" strike="noStrike" dirty="0">
                          <a:solidFill>
                            <a:srgbClr val="000000"/>
                          </a:solidFill>
                          <a:effectLst/>
                          <a:latin typeface="Carlito"/>
                        </a:rPr>
                        <a:t>,</a:t>
                      </a:r>
                    </a:p>
                    <a:p>
                      <a:pPr algn="l" fontAlgn="t"/>
                      <a:r>
                        <a:rPr lang="en-IN" sz="1100" b="0" i="0" u="none" strike="noStrike" dirty="0" err="1">
                          <a:solidFill>
                            <a:srgbClr val="000000"/>
                          </a:solidFill>
                          <a:effectLst/>
                          <a:latin typeface="Carlito"/>
                        </a:rPr>
                        <a:t>Syoma</a:t>
                      </a:r>
                      <a:r>
                        <a:rPr lang="en-IN" sz="1100" b="0" i="0" u="none" strike="noStrike" dirty="0">
                          <a:solidFill>
                            <a:srgbClr val="000000"/>
                          </a:solidFill>
                          <a:effectLst/>
                          <a:latin typeface="Carlito"/>
                        </a:rPr>
                        <a:t> </a:t>
                      </a:r>
                      <a:r>
                        <a:rPr lang="en-IN" sz="1100" b="0" i="0" u="none" strike="noStrike" dirty="0" err="1">
                          <a:solidFill>
                            <a:srgbClr val="000000"/>
                          </a:solidFill>
                          <a:effectLst/>
                          <a:latin typeface="Carlito"/>
                        </a:rPr>
                        <a:t>Terada,Kouichi</a:t>
                      </a:r>
                      <a:r>
                        <a:rPr lang="en-IN" sz="1100" b="0" i="0" u="none" strike="noStrike" dirty="0">
                          <a:solidFill>
                            <a:srgbClr val="000000"/>
                          </a:solidFill>
                          <a:effectLst/>
                          <a:latin typeface="Carlito"/>
                        </a:rPr>
                        <a:t> Hirata</a:t>
                      </a: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IN" sz="1800" dirty="0">
                          <a:effectLst/>
                        </a:rPr>
                        <a:t>2022</a:t>
                      </a:r>
                      <a:endParaRPr lang="en-IN" sz="2400" dirty="0">
                        <a:effectLst/>
                      </a:endParaRPr>
                    </a:p>
                  </a:txBody>
                  <a:tcPr marL="5108" marR="5108" marT="2554" marB="255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US" sz="1000" b="0" i="0" dirty="0">
                          <a:solidFill>
                            <a:schemeClr val="tx1"/>
                          </a:solidFill>
                          <a:effectLst/>
                          <a:latin typeface="+mn-lt"/>
                          <a:ea typeface="+mn-ea"/>
                          <a:cs typeface="+mn-cs"/>
                        </a:rPr>
                        <a:t>In this paper, They classify Gram positive cocci and Gram negative bacilli in Gram stained smear images. We adopt pre-trained models of VGG16, VGG19, </a:t>
                      </a:r>
                      <a:r>
                        <a:rPr lang="en-US" sz="1000" b="0" i="0" dirty="0" err="1">
                          <a:solidFill>
                            <a:schemeClr val="tx1"/>
                          </a:solidFill>
                          <a:effectLst/>
                          <a:latin typeface="+mn-lt"/>
                          <a:ea typeface="+mn-ea"/>
                          <a:cs typeface="+mn-cs"/>
                        </a:rPr>
                        <a:t>MobileNet</a:t>
                      </a:r>
                      <a:r>
                        <a:rPr lang="en-US" sz="1000" b="0" i="0" dirty="0">
                          <a:solidFill>
                            <a:schemeClr val="tx1"/>
                          </a:solidFill>
                          <a:effectLst/>
                          <a:latin typeface="+mn-lt"/>
                          <a:ea typeface="+mn-ea"/>
                          <a:cs typeface="+mn-cs"/>
                        </a:rPr>
                        <a:t> and </a:t>
                      </a:r>
                      <a:r>
                        <a:rPr lang="en-US" sz="1000" b="0" i="0" dirty="0" err="1">
                          <a:solidFill>
                            <a:schemeClr val="tx1"/>
                          </a:solidFill>
                          <a:effectLst/>
                          <a:latin typeface="+mn-lt"/>
                          <a:ea typeface="+mn-ea"/>
                          <a:cs typeface="+mn-cs"/>
                        </a:rPr>
                        <a:t>DenseNet</a:t>
                      </a:r>
                      <a:r>
                        <a:rPr lang="en-US" sz="1000" b="0" i="0" dirty="0">
                          <a:solidFill>
                            <a:schemeClr val="tx1"/>
                          </a:solidFill>
                          <a:effectLst/>
                          <a:latin typeface="+mn-lt"/>
                          <a:ea typeface="+mn-ea"/>
                          <a:cs typeface="+mn-cs"/>
                        </a:rPr>
                        <a:t> by using ImageNet as learning models. Then, we give experimental results for classifying them, and the classification by </a:t>
                      </a:r>
                      <a:r>
                        <a:rPr lang="en-US" sz="1000" b="0" i="0" dirty="0" err="1">
                          <a:solidFill>
                            <a:schemeClr val="tx1"/>
                          </a:solidFill>
                          <a:effectLst/>
                          <a:latin typeface="+mn-lt"/>
                          <a:ea typeface="+mn-ea"/>
                          <a:cs typeface="+mn-cs"/>
                        </a:rPr>
                        <a:t>MobileNet</a:t>
                      </a:r>
                      <a:r>
                        <a:rPr lang="en-US" sz="1000" b="0" i="0" dirty="0">
                          <a:solidFill>
                            <a:schemeClr val="tx1"/>
                          </a:solidFill>
                          <a:effectLst/>
                          <a:latin typeface="+mn-lt"/>
                          <a:ea typeface="+mn-ea"/>
                          <a:cs typeface="+mn-cs"/>
                        </a:rPr>
                        <a:t> and </a:t>
                      </a:r>
                      <a:r>
                        <a:rPr lang="en-US" sz="1000" b="0" i="0" dirty="0" err="1">
                          <a:solidFill>
                            <a:schemeClr val="tx1"/>
                          </a:solidFill>
                          <a:effectLst/>
                          <a:latin typeface="+mn-lt"/>
                          <a:ea typeface="+mn-ea"/>
                          <a:cs typeface="+mn-cs"/>
                        </a:rPr>
                        <a:t>DenseNet</a:t>
                      </a:r>
                      <a:r>
                        <a:rPr lang="en-US" sz="1000" b="0" i="0" dirty="0">
                          <a:solidFill>
                            <a:schemeClr val="tx1"/>
                          </a:solidFill>
                          <a:effectLst/>
                          <a:latin typeface="+mn-lt"/>
                          <a:ea typeface="+mn-ea"/>
                          <a:cs typeface="+mn-cs"/>
                        </a:rPr>
                        <a:t> are more successful than that by VGG16 and VGG19.</a:t>
                      </a:r>
                      <a:endParaRPr lang="en-US" sz="1000" b="0" i="0" u="none" strike="noStrike" dirty="0">
                        <a:solidFill>
                          <a:srgbClr val="000000"/>
                        </a:solidFill>
                        <a:effectLst/>
                        <a:latin typeface="Times New Roman" panose="02020603050405020304" pitchFamily="18" charset="0"/>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3868854541"/>
                  </a:ext>
                </a:extLst>
              </a:tr>
              <a:tr h="1446856">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mn-lt"/>
                          <a:ea typeface="+mn-ea"/>
                          <a:cs typeface="+mn-cs"/>
                        </a:rPr>
                        <a:t>The bactericidal effect of a positive and negative corona on Gram-positive and Gram-negative bacteria</a:t>
                      </a:r>
                    </a:p>
                    <a:p>
                      <a:endParaRPr lang="en-US" sz="1800" b="0" i="0" dirty="0">
                        <a:solidFill>
                          <a:schemeClr val="tx1"/>
                        </a:solidFill>
                        <a:effectLst/>
                        <a:latin typeface="+mn-lt"/>
                        <a:ea typeface="+mn-ea"/>
                        <a:cs typeface="+mn-cs"/>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IN" sz="1100" b="0" i="0" u="none" strike="noStrike" dirty="0">
                          <a:solidFill>
                            <a:srgbClr val="000000"/>
                          </a:solidFill>
                          <a:effectLst/>
                          <a:latin typeface="Carlito"/>
                        </a:rPr>
                        <a:t>Elena V ,Maria A. </a:t>
                      </a:r>
                      <a:r>
                        <a:rPr lang="en-IN" sz="1100" b="0" i="0" u="none" strike="noStrike" dirty="0" err="1">
                          <a:solidFill>
                            <a:srgbClr val="000000"/>
                          </a:solidFill>
                          <a:effectLst/>
                          <a:latin typeface="Carlito"/>
                        </a:rPr>
                        <a:t>Yurova,Andrey</a:t>
                      </a:r>
                      <a:r>
                        <a:rPr lang="en-IN" sz="1100" b="0" i="0" u="none" strike="noStrike" dirty="0">
                          <a:solidFill>
                            <a:srgbClr val="000000"/>
                          </a:solidFill>
                          <a:effectLst/>
                          <a:latin typeface="Carlito"/>
                        </a:rPr>
                        <a:t> Ya</a:t>
                      </a: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IN" sz="1800" b="0" i="0" u="none" strike="noStrike" dirty="0">
                          <a:solidFill>
                            <a:srgbClr val="000000"/>
                          </a:solidFill>
                          <a:effectLst/>
                          <a:latin typeface="Carlito"/>
                        </a:rPr>
                        <a:t>2012</a:t>
                      </a: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US" sz="1000" b="0" i="0" dirty="0">
                          <a:solidFill>
                            <a:schemeClr val="tx1"/>
                          </a:solidFill>
                          <a:effectLst/>
                          <a:latin typeface="+mn-lt"/>
                          <a:ea typeface="+mn-ea"/>
                          <a:cs typeface="+mn-cs"/>
                        </a:rPr>
                        <a:t>This study was aimed to evaluate an effect of corona discharge on viability of the pathogenic bacteria Staphylococcus aureus (Gram-positive) and Pseudomonas aeruginosa (Gram-negative) seeded on nutritive agar and to evaluate a role of the charged particles and neutral active species in a total bactericidal effect. To split the effects of the charged particles and neutral species on the microorganisms, we have done the experiments with corona in the rest air and in airflow removing neutral active agents from the agar surface to be treated.</a:t>
                      </a:r>
                      <a:endParaRPr lang="en-US" sz="1000" b="0" i="0" u="none" strike="noStrike" dirty="0">
                        <a:solidFill>
                          <a:srgbClr val="000000"/>
                        </a:solidFill>
                        <a:effectLst/>
                        <a:latin typeface="Times New Roman" panose="02020603050405020304" pitchFamily="18" charset="0"/>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1037547304"/>
                  </a:ext>
                </a:extLst>
              </a:tr>
              <a:tr h="1985784">
                <a:tc>
                  <a:txBody>
                    <a:bodyPr/>
                    <a:lstStyle/>
                    <a:p>
                      <a:pPr marL="0" marR="0" lvl="0" indent="0" algn="l" defTabSz="914400" eaLnBrk="1" fontAlgn="t" latinLnBrk="0" hangingPunct="1">
                        <a:lnSpc>
                          <a:spcPct val="100000"/>
                        </a:lnSpc>
                        <a:spcBef>
                          <a:spcPts val="0"/>
                        </a:spcBef>
                        <a:spcAft>
                          <a:spcPts val="0"/>
                        </a:spcAft>
                        <a:buClrTx/>
                        <a:buSzTx/>
                        <a:buFontTx/>
                        <a:buNone/>
                        <a:tabLst/>
                        <a:defRPr/>
                      </a:pPr>
                      <a:r>
                        <a:rPr lang="en-US" sz="1800" b="0" i="0" dirty="0">
                          <a:solidFill>
                            <a:schemeClr val="tx1"/>
                          </a:solidFill>
                          <a:effectLst/>
                          <a:latin typeface="+mn-lt"/>
                          <a:ea typeface="+mn-ea"/>
                          <a:cs typeface="+mn-cs"/>
                        </a:rPr>
                        <a:t>Tyrosine Mediated Gold, Silver and Their Alloy Nanoparticles Synthesis: Antibacterial Activity Toward Gram Positive and Gram Negative Bacterial Strains</a:t>
                      </a:r>
                    </a:p>
                    <a:p>
                      <a:pPr algn="l" fontAlgn="t"/>
                      <a:endParaRPr lang="en-US" sz="1100" b="0" i="0" u="none" strike="noStrike" dirty="0">
                        <a:solidFill>
                          <a:srgbClr val="000000"/>
                        </a:solidFill>
                        <a:effectLst/>
                        <a:latin typeface="Carlito"/>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US" sz="1000" b="0" i="0" u="none" strike="noStrike" dirty="0">
                          <a:solidFill>
                            <a:schemeClr val="tx1"/>
                          </a:solidFill>
                          <a:effectLst/>
                          <a:latin typeface="+mn-lt"/>
                          <a:ea typeface="+mn-ea"/>
                          <a:cs typeface="+mn-cs"/>
                        </a:rPr>
                        <a:t>Hemant K. </a:t>
                      </a:r>
                      <a:r>
                        <a:rPr lang="en-US" sz="1000" b="0" i="0" u="none" strike="noStrike" dirty="0" err="1">
                          <a:solidFill>
                            <a:schemeClr val="tx1"/>
                          </a:solidFill>
                          <a:effectLst/>
                          <a:latin typeface="+mn-lt"/>
                          <a:ea typeface="+mn-ea"/>
                          <a:cs typeface="+mn-cs"/>
                        </a:rPr>
                        <a:t>Daima</a:t>
                      </a:r>
                      <a:r>
                        <a:rPr lang="en-US" sz="1000" b="0" i="0" u="none" strike="noStrike" dirty="0">
                          <a:solidFill>
                            <a:schemeClr val="tx1"/>
                          </a:solidFill>
                          <a:effectLst/>
                          <a:latin typeface="+mn-lt"/>
                          <a:ea typeface="+mn-ea"/>
                          <a:cs typeface="+mn-cs"/>
                        </a:rPr>
                        <a:t>, PR. </a:t>
                      </a:r>
                      <a:r>
                        <a:rPr lang="en-US" sz="1000" b="0" i="0" u="none" strike="noStrike" dirty="0" err="1">
                          <a:solidFill>
                            <a:schemeClr val="tx1"/>
                          </a:solidFill>
                          <a:effectLst/>
                          <a:latin typeface="+mn-lt"/>
                          <a:ea typeface="+mn-ea"/>
                          <a:cs typeface="+mn-cs"/>
                        </a:rPr>
                        <a:t>Selvakannan</a:t>
                      </a:r>
                      <a:r>
                        <a:rPr lang="en-US" sz="1000" b="0" i="0" u="none" strike="noStrike" dirty="0">
                          <a:solidFill>
                            <a:schemeClr val="tx1"/>
                          </a:solidFill>
                          <a:effectLst/>
                          <a:latin typeface="+mn-lt"/>
                          <a:ea typeface="+mn-ea"/>
                          <a:cs typeface="+mn-cs"/>
                        </a:rPr>
                        <a:t>, Zahra Homan</a:t>
                      </a:r>
                      <a:endParaRPr lang="it-IT" sz="1000" b="0" i="0" u="none" strike="noStrike" dirty="0">
                        <a:solidFill>
                          <a:srgbClr val="000000"/>
                        </a:solidFill>
                        <a:effectLst/>
                        <a:latin typeface="Times New Roman" panose="02020603050405020304" pitchFamily="18" charset="0"/>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IN" sz="2000" dirty="0">
                          <a:effectLst/>
                        </a:rPr>
                        <a:t>2011</a:t>
                      </a:r>
                    </a:p>
                  </a:txBody>
                  <a:tcPr marL="5108" marR="5108" marT="2554" marB="255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US" sz="1000" b="0" i="0" dirty="0">
                          <a:solidFill>
                            <a:schemeClr val="tx1"/>
                          </a:solidFill>
                          <a:effectLst/>
                          <a:latin typeface="+mn-lt"/>
                          <a:ea typeface="+mn-ea"/>
                          <a:cs typeface="+mn-cs"/>
                        </a:rPr>
                        <a:t>Shape and size-controlled synthesis of metal and metal alloy nanoparticles have gained significant attention due to their unique </a:t>
                      </a:r>
                      <a:r>
                        <a:rPr lang="en-US" sz="1000" b="0" i="0" dirty="0" err="1">
                          <a:solidFill>
                            <a:schemeClr val="tx1"/>
                          </a:solidFill>
                          <a:effectLst/>
                          <a:latin typeface="+mn-lt"/>
                          <a:ea typeface="+mn-ea"/>
                          <a:cs typeface="+mn-cs"/>
                        </a:rPr>
                        <a:t>physico</a:t>
                      </a:r>
                      <a:r>
                        <a:rPr lang="en-US" sz="1000" b="0" i="0" dirty="0">
                          <a:solidFill>
                            <a:schemeClr val="tx1"/>
                          </a:solidFill>
                          <a:effectLst/>
                          <a:latin typeface="+mn-lt"/>
                          <a:ea typeface="+mn-ea"/>
                          <a:cs typeface="+mn-cs"/>
                        </a:rPr>
                        <a:t>-chemical properties. Most of these synthesis routes have thus far explored use of toxic chemicals for metal nanoparticles synthesis, which limit their biological applications. With the increasing focus on eco-friendly routes towards nanomaterials synthesis and their biological applications, we show that metal (gold and silver) and their alloy nanoparticles with controlled composition can be synthesized using tyrosine amino acid. Antimicrobial activities of these nanoparticles were tested against model Gram positive bacteria Staphylococcus albus and Gram negative bacteria Escherichia coli.</a:t>
                      </a:r>
                      <a:endParaRPr lang="en-US" sz="1000" b="0" i="0" u="none" strike="noStrike" dirty="0">
                        <a:solidFill>
                          <a:srgbClr val="000000"/>
                        </a:solidFill>
                        <a:effectLst/>
                        <a:latin typeface="Times New Roman" panose="02020603050405020304" pitchFamily="18" charset="0"/>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359148849"/>
                  </a:ext>
                </a:extLst>
              </a:tr>
            </a:tbl>
          </a:graphicData>
        </a:graphic>
      </p:graphicFrame>
    </p:spTree>
    <p:extLst>
      <p:ext uri="{BB962C8B-B14F-4D97-AF65-F5344CB8AC3E}">
        <p14:creationId xmlns:p14="http://schemas.microsoft.com/office/powerpoint/2010/main" val="9017044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15</a:t>
            </a:fld>
            <a:endParaRPr dirty="0"/>
          </a:p>
        </p:txBody>
      </p:sp>
      <p:sp>
        <p:nvSpPr>
          <p:cNvPr id="8" name="TextBox 7">
            <a:extLst>
              <a:ext uri="{FF2B5EF4-FFF2-40B4-BE49-F238E27FC236}">
                <a16:creationId xmlns:a16="http://schemas.microsoft.com/office/drawing/2014/main" id="{73FE1881-D78B-76FB-1EEB-66D6EA758299}"/>
              </a:ext>
            </a:extLst>
          </p:cNvPr>
          <p:cNvSpPr txBox="1"/>
          <p:nvPr/>
        </p:nvSpPr>
        <p:spPr>
          <a:xfrm>
            <a:off x="4876800" y="750548"/>
            <a:ext cx="4800600" cy="461665"/>
          </a:xfrm>
          <a:prstGeom prst="rect">
            <a:avLst/>
          </a:prstGeom>
          <a:noFill/>
        </p:spPr>
        <p:txBody>
          <a:bodyPr wrap="square" rtlCol="0">
            <a:spAutoFit/>
          </a:bodyPr>
          <a:lstStyle/>
          <a:p>
            <a:r>
              <a:rPr lang="en-US" sz="2400" b="1" dirty="0">
                <a:solidFill>
                  <a:srgbClr val="FF0000"/>
                </a:solidFill>
              </a:rPr>
              <a:t>L</a:t>
            </a:r>
            <a:r>
              <a:rPr lang="en-IN" sz="2400" b="1" dirty="0">
                <a:solidFill>
                  <a:srgbClr val="FF0000"/>
                </a:solidFill>
              </a:rPr>
              <a:t>ITERATURE SURVEY</a:t>
            </a:r>
          </a:p>
        </p:txBody>
      </p:sp>
      <p:sp>
        <p:nvSpPr>
          <p:cNvPr id="4" name="TextBox 3">
            <a:extLst>
              <a:ext uri="{FF2B5EF4-FFF2-40B4-BE49-F238E27FC236}">
                <a16:creationId xmlns:a16="http://schemas.microsoft.com/office/drawing/2014/main" id="{90B450BB-F423-4D69-9104-47253CE9236A}"/>
              </a:ext>
            </a:extLst>
          </p:cNvPr>
          <p:cNvSpPr txBox="1"/>
          <p:nvPr/>
        </p:nvSpPr>
        <p:spPr>
          <a:xfrm>
            <a:off x="2362200" y="2438401"/>
            <a:ext cx="8001000" cy="461665"/>
          </a:xfrm>
          <a:prstGeom prst="rect">
            <a:avLst/>
          </a:prstGeom>
          <a:noFill/>
        </p:spPr>
        <p:txBody>
          <a:bodyPr wrap="square" rtlCol="0">
            <a:spAutoFit/>
          </a:bodyPr>
          <a:lstStyle/>
          <a:p>
            <a:pPr marL="285750" indent="-285750">
              <a:buFont typeface="Arial" panose="020B0604020202020204" pitchFamily="34" charset="0"/>
              <a:buChar char="•"/>
            </a:pPr>
            <a:endParaRPr lang="en-US" sz="2400" b="1" dirty="0"/>
          </a:p>
        </p:txBody>
      </p:sp>
      <p:graphicFrame>
        <p:nvGraphicFramePr>
          <p:cNvPr id="6" name="Table 5">
            <a:extLst>
              <a:ext uri="{FF2B5EF4-FFF2-40B4-BE49-F238E27FC236}">
                <a16:creationId xmlns:a16="http://schemas.microsoft.com/office/drawing/2014/main" id="{952790D4-F5D4-64C0-5D2F-95709A3B5A18}"/>
              </a:ext>
            </a:extLst>
          </p:cNvPr>
          <p:cNvGraphicFramePr>
            <a:graphicFrameLocks noGrp="1"/>
          </p:cNvGraphicFramePr>
          <p:nvPr>
            <p:extLst>
              <p:ext uri="{D42A27DB-BD31-4B8C-83A1-F6EECF244321}">
                <p14:modId xmlns:p14="http://schemas.microsoft.com/office/powerpoint/2010/main" val="3742059029"/>
              </p:ext>
            </p:extLst>
          </p:nvPr>
        </p:nvGraphicFramePr>
        <p:xfrm>
          <a:off x="1785033" y="1295400"/>
          <a:ext cx="8912855" cy="5181458"/>
        </p:xfrm>
        <a:graphic>
          <a:graphicData uri="http://schemas.openxmlformats.org/drawingml/2006/table">
            <a:tbl>
              <a:tblPr/>
              <a:tblGrid>
                <a:gridCol w="2919092">
                  <a:extLst>
                    <a:ext uri="{9D8B030D-6E8A-4147-A177-3AD203B41FA5}">
                      <a16:colId xmlns:a16="http://schemas.microsoft.com/office/drawing/2014/main" val="2995361906"/>
                    </a:ext>
                  </a:extLst>
                </a:gridCol>
                <a:gridCol w="1809626">
                  <a:extLst>
                    <a:ext uri="{9D8B030D-6E8A-4147-A177-3AD203B41FA5}">
                      <a16:colId xmlns:a16="http://schemas.microsoft.com/office/drawing/2014/main" val="281322998"/>
                    </a:ext>
                  </a:extLst>
                </a:gridCol>
                <a:gridCol w="581716">
                  <a:extLst>
                    <a:ext uri="{9D8B030D-6E8A-4147-A177-3AD203B41FA5}">
                      <a16:colId xmlns:a16="http://schemas.microsoft.com/office/drawing/2014/main" val="1599261326"/>
                    </a:ext>
                  </a:extLst>
                </a:gridCol>
                <a:gridCol w="3602421">
                  <a:extLst>
                    <a:ext uri="{9D8B030D-6E8A-4147-A177-3AD203B41FA5}">
                      <a16:colId xmlns:a16="http://schemas.microsoft.com/office/drawing/2014/main" val="2861141998"/>
                    </a:ext>
                  </a:extLst>
                </a:gridCol>
              </a:tblGrid>
              <a:tr h="275739">
                <a:tc>
                  <a:txBody>
                    <a:bodyPr/>
                    <a:lstStyle/>
                    <a:p>
                      <a:pPr fontAlgn="b"/>
                      <a:r>
                        <a:rPr lang="en-IN" sz="1800" b="1" dirty="0">
                          <a:effectLst/>
                        </a:rPr>
                        <a:t>Name of Publication</a:t>
                      </a:r>
                    </a:p>
                  </a:txBody>
                  <a:tcPr marL="5108" marR="5108" marT="2554" marB="255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IN" sz="1800" b="1">
                          <a:effectLst/>
                        </a:rPr>
                        <a:t>Author</a:t>
                      </a:r>
                      <a:endParaRPr lang="en-IN" sz="1800" b="1" dirty="0">
                        <a:effectLst/>
                      </a:endParaRPr>
                    </a:p>
                  </a:txBody>
                  <a:tcPr marL="5108" marR="5108" marT="2554" marB="255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IN" sz="1800" b="1">
                          <a:effectLst/>
                        </a:rPr>
                        <a:t>Year</a:t>
                      </a:r>
                      <a:endParaRPr lang="en-IN" sz="1800" b="1" dirty="0">
                        <a:effectLst/>
                      </a:endParaRPr>
                    </a:p>
                  </a:txBody>
                  <a:tcPr marL="5108" marR="5108" marT="2554" marB="255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IN" sz="1800" b="1">
                          <a:effectLst/>
                        </a:rPr>
                        <a:t>Inference</a:t>
                      </a:r>
                      <a:endParaRPr lang="en-IN" sz="1800" b="1" dirty="0">
                        <a:effectLst/>
                      </a:endParaRPr>
                    </a:p>
                  </a:txBody>
                  <a:tcPr marL="5108" marR="5108" marT="2554" marB="255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788005358"/>
                  </a:ext>
                </a:extLst>
              </a:tr>
              <a:tr h="1387734">
                <a:tc>
                  <a:txBody>
                    <a:bodyPr/>
                    <a:lstStyle/>
                    <a:p>
                      <a:pPr algn="l" fontAlgn="t"/>
                      <a:r>
                        <a:rPr lang="en-US" sz="1600" b="0" i="0" u="none" strike="noStrike" dirty="0">
                          <a:solidFill>
                            <a:srgbClr val="000000"/>
                          </a:solidFill>
                          <a:effectLst/>
                          <a:latin typeface="Times New Roman" panose="02020603050405020304" pitchFamily="18" charset="0"/>
                        </a:rPr>
                        <a:t>Predict Gram-Positive and Gram-Negative Subcellular Localization via Incorporating Evolutionary Information and Physicochemical Features Into Chou's General </a:t>
                      </a:r>
                      <a:r>
                        <a:rPr lang="en-US" sz="1600" b="0" i="0" u="none" strike="noStrike" dirty="0" err="1">
                          <a:solidFill>
                            <a:srgbClr val="000000"/>
                          </a:solidFill>
                          <a:effectLst/>
                          <a:latin typeface="Times New Roman" panose="02020603050405020304" pitchFamily="18" charset="0"/>
                        </a:rPr>
                        <a:t>PseAAC</a:t>
                      </a:r>
                      <a:endParaRPr lang="en-US" sz="1600" b="0" i="0" u="none" strike="noStrike" dirty="0">
                        <a:solidFill>
                          <a:srgbClr val="000000"/>
                        </a:solidFill>
                        <a:effectLst/>
                        <a:latin typeface="Times New Roman" panose="02020603050405020304" pitchFamily="18" charset="0"/>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IN" sz="1600" b="0" i="0" u="none" strike="noStrike" dirty="0" err="1">
                          <a:solidFill>
                            <a:srgbClr val="000000"/>
                          </a:solidFill>
                          <a:effectLst/>
                          <a:latin typeface="Carlito"/>
                        </a:rPr>
                        <a:t>Ronesh</a:t>
                      </a:r>
                      <a:r>
                        <a:rPr lang="en-IN" sz="1600" b="0" i="0" u="none" strike="noStrike" dirty="0">
                          <a:solidFill>
                            <a:srgbClr val="000000"/>
                          </a:solidFill>
                          <a:effectLst/>
                          <a:latin typeface="Carlito"/>
                        </a:rPr>
                        <a:t> Sharma; Abdollah </a:t>
                      </a:r>
                      <a:r>
                        <a:rPr lang="en-IN" sz="1600" b="0" i="0" u="none" strike="noStrike" dirty="0" err="1">
                          <a:solidFill>
                            <a:srgbClr val="000000"/>
                          </a:solidFill>
                          <a:effectLst/>
                          <a:latin typeface="Carlito"/>
                        </a:rPr>
                        <a:t>Dehzangi</a:t>
                      </a:r>
                      <a:r>
                        <a:rPr lang="en-IN" sz="1600" b="0" i="0" u="none" strike="noStrike" dirty="0">
                          <a:solidFill>
                            <a:srgbClr val="000000"/>
                          </a:solidFill>
                          <a:effectLst/>
                          <a:latin typeface="Carlito"/>
                        </a:rPr>
                        <a:t>; James Lyons</a:t>
                      </a: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IN" sz="1800" dirty="0">
                          <a:effectLst/>
                        </a:rPr>
                        <a:t>2015</a:t>
                      </a:r>
                      <a:endParaRPr lang="en-IN" sz="2400" dirty="0">
                        <a:effectLst/>
                      </a:endParaRPr>
                    </a:p>
                  </a:txBody>
                  <a:tcPr marL="5108" marR="5108" marT="2554" marB="255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US" sz="1200" b="0" i="0" u="none" strike="noStrike" dirty="0">
                          <a:solidFill>
                            <a:schemeClr val="tx1"/>
                          </a:solidFill>
                          <a:effectLst/>
                          <a:latin typeface="Times New Roman" panose="02020603050405020304" pitchFamily="18" charset="0"/>
                        </a:rPr>
                        <a:t>They used structural and evolutionary based features to represent the sequences of gram-positive and gram-negative subcellular localizations. To do this, they proposed a normalization method to construct a normalize Position Specific Scoring Matrix (PSSM) using the information from original PSSM</a:t>
                      </a:r>
                      <a:r>
                        <a:rPr lang="en-US" sz="1050" b="0" i="0" u="none" strike="noStrike" dirty="0">
                          <a:solidFill>
                            <a:schemeClr val="tx1"/>
                          </a:solidFill>
                          <a:effectLst/>
                          <a:latin typeface="Times New Roman" panose="02020603050405020304" pitchFamily="18" charset="0"/>
                        </a:rPr>
                        <a:t>. </a:t>
                      </a: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3868854541"/>
                  </a:ext>
                </a:extLst>
              </a:tr>
              <a:tr h="1446856">
                <a:tc>
                  <a:txBody>
                    <a:bodyPr/>
                    <a:lstStyle/>
                    <a:p>
                      <a:r>
                        <a:rPr lang="en-US" sz="1800" b="0" i="0" dirty="0">
                          <a:solidFill>
                            <a:schemeClr val="tx1"/>
                          </a:solidFill>
                          <a:effectLst/>
                          <a:latin typeface="+mn-lt"/>
                          <a:ea typeface="+mn-ea"/>
                          <a:cs typeface="+mn-cs"/>
                        </a:rPr>
                        <a:t>Simple, Fast And Highly Sensitive Detection Of Gram-Negative Bacteria By A Novel Electrical </a:t>
                      </a:r>
                      <a:r>
                        <a:rPr lang="en-US" sz="1800" b="0" i="0" dirty="0" err="1">
                          <a:solidFill>
                            <a:schemeClr val="tx1"/>
                          </a:solidFill>
                          <a:effectLst/>
                          <a:latin typeface="+mn-lt"/>
                          <a:ea typeface="+mn-ea"/>
                          <a:cs typeface="+mn-cs"/>
                        </a:rPr>
                        <a:t>Biosenso</a:t>
                      </a:r>
                      <a:endParaRPr lang="en-US" sz="1800" b="0" i="0" dirty="0">
                        <a:solidFill>
                          <a:schemeClr val="tx1"/>
                        </a:solidFill>
                        <a:effectLst/>
                        <a:latin typeface="+mn-lt"/>
                        <a:ea typeface="+mn-ea"/>
                        <a:cs typeface="+mn-cs"/>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IN" sz="1600" b="0" i="0" u="none" strike="noStrike" dirty="0">
                          <a:solidFill>
                            <a:schemeClr val="tx1"/>
                          </a:solidFill>
                          <a:effectLst/>
                          <a:latin typeface="Carlito"/>
                        </a:rPr>
                        <a:t>Jayne </a:t>
                      </a:r>
                      <a:r>
                        <a:rPr lang="en-IN" sz="1600" b="0" i="0" u="none" strike="noStrike" dirty="0" err="1">
                          <a:solidFill>
                            <a:schemeClr val="tx1"/>
                          </a:solidFill>
                          <a:effectLst/>
                          <a:latin typeface="Carlito"/>
                        </a:rPr>
                        <a:t>Wu,Cheng</a:t>
                      </a:r>
                      <a:r>
                        <a:rPr lang="en-IN" sz="1600" b="0" i="0" u="none" strike="noStrike" dirty="0">
                          <a:solidFill>
                            <a:schemeClr val="tx1"/>
                          </a:solidFill>
                          <a:effectLst/>
                          <a:latin typeface="Carlito"/>
                        </a:rPr>
                        <a:t> Cheng; Quan Yuan</a:t>
                      </a: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IN" sz="1800" b="0" i="0" u="none" strike="noStrike" dirty="0">
                          <a:solidFill>
                            <a:srgbClr val="000000"/>
                          </a:solidFill>
                          <a:effectLst/>
                          <a:latin typeface="Carlito"/>
                        </a:rPr>
                        <a:t>2018</a:t>
                      </a: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US" sz="1000" b="0" i="0" u="none" strike="noStrike" dirty="0">
                          <a:solidFill>
                            <a:srgbClr val="000000"/>
                          </a:solidFill>
                          <a:effectLst/>
                          <a:latin typeface="Times New Roman" panose="02020603050405020304" pitchFamily="18" charset="0"/>
                        </a:rPr>
                        <a:t>Recognition of </a:t>
                      </a:r>
                      <a:r>
                        <a:rPr lang="en-US" sz="1000" b="0" i="0" u="none" strike="noStrike" dirty="0" err="1">
                          <a:solidFill>
                            <a:srgbClr val="000000"/>
                          </a:solidFill>
                          <a:effectLst/>
                          <a:latin typeface="Times New Roman" panose="02020603050405020304" pitchFamily="18" charset="0"/>
                        </a:rPr>
                        <a:t>Gramnegative</a:t>
                      </a:r>
                      <a:r>
                        <a:rPr lang="en-US" sz="1000" b="0" i="0" u="none" strike="noStrike" dirty="0">
                          <a:solidFill>
                            <a:srgbClr val="000000"/>
                          </a:solidFill>
                          <a:effectLst/>
                          <a:latin typeface="Times New Roman" panose="02020603050405020304" pitchFamily="18" charset="0"/>
                        </a:rPr>
                        <a:t> bacteria is based on specific detection of lipopolysaccharides (LPS) by LPS-specific aptamer probe immobilized on electrode sensors. An inhomogeneous AC electric field is applied on sensor electrodes and induces positive </a:t>
                      </a:r>
                      <a:r>
                        <a:rPr lang="en-US" sz="1000" b="0" i="0" u="none" strike="noStrike" dirty="0" err="1">
                          <a:solidFill>
                            <a:srgbClr val="000000"/>
                          </a:solidFill>
                          <a:effectLst/>
                          <a:latin typeface="Times New Roman" panose="02020603050405020304" pitchFamily="18" charset="0"/>
                        </a:rPr>
                        <a:t>dielectrophoresis</a:t>
                      </a:r>
                      <a:r>
                        <a:rPr lang="en-US" sz="1000" b="0" i="0" u="none" strike="noStrike" dirty="0">
                          <a:solidFill>
                            <a:srgbClr val="000000"/>
                          </a:solidFill>
                          <a:effectLst/>
                          <a:latin typeface="Times New Roman" panose="02020603050405020304" pitchFamily="18" charset="0"/>
                        </a:rPr>
                        <a:t> that attracts LPS particles to the sensor electrodes for rapid detection.</a:t>
                      </a: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1037547304"/>
                  </a:ext>
                </a:extLst>
              </a:tr>
              <a:tr h="1985784">
                <a:tc>
                  <a:txBody>
                    <a:bodyPr/>
                    <a:lstStyle/>
                    <a:p>
                      <a:pPr algn="l" fontAlgn="t"/>
                      <a:r>
                        <a:rPr lang="en-US" sz="1600" b="0" i="0" u="none" strike="noStrike" dirty="0">
                          <a:solidFill>
                            <a:srgbClr val="000000"/>
                          </a:solidFill>
                          <a:effectLst/>
                          <a:latin typeface="Carlito"/>
                        </a:rPr>
                        <a:t>Development and Testing of </a:t>
                      </a:r>
                      <a:r>
                        <a:rPr lang="en-US" sz="1600" b="0" i="0" u="none" strike="noStrike" dirty="0" err="1">
                          <a:solidFill>
                            <a:srgbClr val="000000"/>
                          </a:solidFill>
                          <a:effectLst/>
                          <a:latin typeface="Carlito"/>
                        </a:rPr>
                        <a:t>ZnO</a:t>
                      </a:r>
                      <a:r>
                        <a:rPr lang="en-US" sz="1600" b="0" i="0" u="none" strike="noStrike" dirty="0">
                          <a:solidFill>
                            <a:srgbClr val="000000"/>
                          </a:solidFill>
                          <a:effectLst/>
                          <a:latin typeface="Carlito"/>
                        </a:rPr>
                        <a:t> Nanorods Based Biosensor on Model Gram-Positive and Gram-Negative Bacteria</a:t>
                      </a: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it-IT" sz="1600" b="0" i="0" u="none" strike="noStrike" dirty="0">
                          <a:solidFill>
                            <a:srgbClr val="000000"/>
                          </a:solidFill>
                          <a:effectLst/>
                          <a:latin typeface="Times New Roman" panose="02020603050405020304" pitchFamily="18" charset="0"/>
                        </a:rPr>
                        <a:t>Rashi Borgohain; Sunandan Baruah</a:t>
                      </a: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IN" sz="2000" dirty="0">
                          <a:effectLst/>
                        </a:rPr>
                        <a:t>2011</a:t>
                      </a:r>
                    </a:p>
                  </a:txBody>
                  <a:tcPr marL="5108" marR="5108" marT="2554" marB="255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US" sz="1000" b="0" i="0" dirty="0">
                          <a:solidFill>
                            <a:schemeClr val="tx1"/>
                          </a:solidFill>
                          <a:effectLst/>
                          <a:latin typeface="+mn-lt"/>
                          <a:ea typeface="+mn-ea"/>
                          <a:cs typeface="+mn-cs"/>
                        </a:rPr>
                        <a:t>Shape and size-controlled synthesis of metal and metal alloy nanoparticles have gained significant attention due to their unique </a:t>
                      </a:r>
                      <a:r>
                        <a:rPr lang="en-US" sz="1000" b="0" i="0" dirty="0" err="1">
                          <a:solidFill>
                            <a:schemeClr val="tx1"/>
                          </a:solidFill>
                          <a:effectLst/>
                          <a:latin typeface="+mn-lt"/>
                          <a:ea typeface="+mn-ea"/>
                          <a:cs typeface="+mn-cs"/>
                        </a:rPr>
                        <a:t>physico</a:t>
                      </a:r>
                      <a:r>
                        <a:rPr lang="en-US" sz="1000" b="0" i="0" dirty="0">
                          <a:solidFill>
                            <a:schemeClr val="tx1"/>
                          </a:solidFill>
                          <a:effectLst/>
                          <a:latin typeface="+mn-lt"/>
                          <a:ea typeface="+mn-ea"/>
                          <a:cs typeface="+mn-cs"/>
                        </a:rPr>
                        <a:t>-chemical properties. Most of these synthesis routes have thus far explored use of toxic chemicals for metal nanoparticles synthesis, which limit their biological applications. With the increasing focus on eco-friendly routes towards nanomaterials synthesis and their biological applications, we show that metal (gold and silver) and their alloy nanoparticles with controlled composition can be synthesized using tyrosine amino acid. Antimicrobial activities of these nanoparticles were tested against model Gram positive bacteria Staphylococcus albus and Gram negative bacteria Escherichia coli.</a:t>
                      </a:r>
                      <a:endParaRPr lang="en-US" sz="1000" b="0" i="0" u="none" strike="noStrike" dirty="0">
                        <a:solidFill>
                          <a:srgbClr val="000000"/>
                        </a:solidFill>
                        <a:effectLst/>
                        <a:latin typeface="Times New Roman" panose="02020603050405020304" pitchFamily="18" charset="0"/>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359148849"/>
                  </a:ext>
                </a:extLst>
              </a:tr>
            </a:tbl>
          </a:graphicData>
        </a:graphic>
      </p:graphicFrame>
    </p:spTree>
    <p:extLst>
      <p:ext uri="{BB962C8B-B14F-4D97-AF65-F5344CB8AC3E}">
        <p14:creationId xmlns:p14="http://schemas.microsoft.com/office/powerpoint/2010/main" val="20805840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16</a:t>
            </a:fld>
            <a:endParaRPr dirty="0"/>
          </a:p>
        </p:txBody>
      </p:sp>
      <p:sp>
        <p:nvSpPr>
          <p:cNvPr id="8" name="TextBox 7">
            <a:extLst>
              <a:ext uri="{FF2B5EF4-FFF2-40B4-BE49-F238E27FC236}">
                <a16:creationId xmlns:a16="http://schemas.microsoft.com/office/drawing/2014/main" id="{73FE1881-D78B-76FB-1EEB-66D6EA758299}"/>
              </a:ext>
            </a:extLst>
          </p:cNvPr>
          <p:cNvSpPr txBox="1"/>
          <p:nvPr/>
        </p:nvSpPr>
        <p:spPr>
          <a:xfrm>
            <a:off x="4876800" y="750548"/>
            <a:ext cx="4800600" cy="461665"/>
          </a:xfrm>
          <a:prstGeom prst="rect">
            <a:avLst/>
          </a:prstGeom>
          <a:noFill/>
        </p:spPr>
        <p:txBody>
          <a:bodyPr wrap="square" rtlCol="0">
            <a:spAutoFit/>
          </a:bodyPr>
          <a:lstStyle/>
          <a:p>
            <a:r>
              <a:rPr lang="en-US" sz="2400" b="1" dirty="0">
                <a:solidFill>
                  <a:srgbClr val="FF0000"/>
                </a:solidFill>
              </a:rPr>
              <a:t>L</a:t>
            </a:r>
            <a:r>
              <a:rPr lang="en-IN" sz="2400" b="1" dirty="0">
                <a:solidFill>
                  <a:srgbClr val="FF0000"/>
                </a:solidFill>
              </a:rPr>
              <a:t>ITERATURE SURVEY</a:t>
            </a:r>
          </a:p>
        </p:txBody>
      </p:sp>
      <p:sp>
        <p:nvSpPr>
          <p:cNvPr id="4" name="TextBox 3">
            <a:extLst>
              <a:ext uri="{FF2B5EF4-FFF2-40B4-BE49-F238E27FC236}">
                <a16:creationId xmlns:a16="http://schemas.microsoft.com/office/drawing/2014/main" id="{90B450BB-F423-4D69-9104-47253CE9236A}"/>
              </a:ext>
            </a:extLst>
          </p:cNvPr>
          <p:cNvSpPr txBox="1"/>
          <p:nvPr/>
        </p:nvSpPr>
        <p:spPr>
          <a:xfrm>
            <a:off x="2362200" y="2438401"/>
            <a:ext cx="8001000" cy="461665"/>
          </a:xfrm>
          <a:prstGeom prst="rect">
            <a:avLst/>
          </a:prstGeom>
          <a:noFill/>
        </p:spPr>
        <p:txBody>
          <a:bodyPr wrap="square" rtlCol="0">
            <a:spAutoFit/>
          </a:bodyPr>
          <a:lstStyle/>
          <a:p>
            <a:pPr marL="285750" indent="-285750">
              <a:buFont typeface="Arial" panose="020B0604020202020204" pitchFamily="34" charset="0"/>
              <a:buChar char="•"/>
            </a:pPr>
            <a:endParaRPr lang="en-US" sz="2400" b="1" dirty="0"/>
          </a:p>
        </p:txBody>
      </p:sp>
      <p:graphicFrame>
        <p:nvGraphicFramePr>
          <p:cNvPr id="6" name="Table 5">
            <a:extLst>
              <a:ext uri="{FF2B5EF4-FFF2-40B4-BE49-F238E27FC236}">
                <a16:creationId xmlns:a16="http://schemas.microsoft.com/office/drawing/2014/main" id="{952790D4-F5D4-64C0-5D2F-95709A3B5A18}"/>
              </a:ext>
            </a:extLst>
          </p:cNvPr>
          <p:cNvGraphicFramePr>
            <a:graphicFrameLocks noGrp="1"/>
          </p:cNvGraphicFramePr>
          <p:nvPr>
            <p:extLst>
              <p:ext uri="{D42A27DB-BD31-4B8C-83A1-F6EECF244321}">
                <p14:modId xmlns:p14="http://schemas.microsoft.com/office/powerpoint/2010/main" val="647494371"/>
              </p:ext>
            </p:extLst>
          </p:nvPr>
        </p:nvGraphicFramePr>
        <p:xfrm>
          <a:off x="1785033" y="1295400"/>
          <a:ext cx="8912855" cy="5099802"/>
        </p:xfrm>
        <a:graphic>
          <a:graphicData uri="http://schemas.openxmlformats.org/drawingml/2006/table">
            <a:tbl>
              <a:tblPr/>
              <a:tblGrid>
                <a:gridCol w="2919092">
                  <a:extLst>
                    <a:ext uri="{9D8B030D-6E8A-4147-A177-3AD203B41FA5}">
                      <a16:colId xmlns:a16="http://schemas.microsoft.com/office/drawing/2014/main" val="2995361906"/>
                    </a:ext>
                  </a:extLst>
                </a:gridCol>
                <a:gridCol w="1809626">
                  <a:extLst>
                    <a:ext uri="{9D8B030D-6E8A-4147-A177-3AD203B41FA5}">
                      <a16:colId xmlns:a16="http://schemas.microsoft.com/office/drawing/2014/main" val="281322998"/>
                    </a:ext>
                  </a:extLst>
                </a:gridCol>
                <a:gridCol w="581716">
                  <a:extLst>
                    <a:ext uri="{9D8B030D-6E8A-4147-A177-3AD203B41FA5}">
                      <a16:colId xmlns:a16="http://schemas.microsoft.com/office/drawing/2014/main" val="1599261326"/>
                    </a:ext>
                  </a:extLst>
                </a:gridCol>
                <a:gridCol w="3602421">
                  <a:extLst>
                    <a:ext uri="{9D8B030D-6E8A-4147-A177-3AD203B41FA5}">
                      <a16:colId xmlns:a16="http://schemas.microsoft.com/office/drawing/2014/main" val="2861141998"/>
                    </a:ext>
                  </a:extLst>
                </a:gridCol>
              </a:tblGrid>
              <a:tr h="275739">
                <a:tc>
                  <a:txBody>
                    <a:bodyPr/>
                    <a:lstStyle/>
                    <a:p>
                      <a:pPr fontAlgn="b"/>
                      <a:r>
                        <a:rPr lang="en-IN" sz="1800" b="1" dirty="0">
                          <a:effectLst/>
                        </a:rPr>
                        <a:t>Name of Publication</a:t>
                      </a:r>
                    </a:p>
                  </a:txBody>
                  <a:tcPr marL="5108" marR="5108" marT="2554" marB="255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IN" sz="1800" b="1">
                          <a:effectLst/>
                        </a:rPr>
                        <a:t>Author</a:t>
                      </a:r>
                      <a:endParaRPr lang="en-IN" sz="1800" b="1" dirty="0">
                        <a:effectLst/>
                      </a:endParaRPr>
                    </a:p>
                  </a:txBody>
                  <a:tcPr marL="5108" marR="5108" marT="2554" marB="255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IN" sz="1800" b="1">
                          <a:effectLst/>
                        </a:rPr>
                        <a:t>Year</a:t>
                      </a:r>
                      <a:endParaRPr lang="en-IN" sz="1800" b="1" dirty="0">
                        <a:effectLst/>
                      </a:endParaRPr>
                    </a:p>
                  </a:txBody>
                  <a:tcPr marL="5108" marR="5108" marT="2554" marB="255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IN" sz="1800" b="1">
                          <a:effectLst/>
                        </a:rPr>
                        <a:t>Inference</a:t>
                      </a:r>
                      <a:endParaRPr lang="en-IN" sz="1800" b="1" dirty="0">
                        <a:effectLst/>
                      </a:endParaRPr>
                    </a:p>
                  </a:txBody>
                  <a:tcPr marL="5108" marR="5108" marT="2554" marB="255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788005358"/>
                  </a:ext>
                </a:extLst>
              </a:tr>
              <a:tr h="1387734">
                <a:tc>
                  <a:txBody>
                    <a:bodyPr/>
                    <a:lstStyle/>
                    <a:p>
                      <a:pPr algn="l" fontAlgn="t"/>
                      <a:r>
                        <a:rPr lang="en-US" sz="1600" b="0" i="0" u="none" strike="noStrike" dirty="0">
                          <a:solidFill>
                            <a:srgbClr val="000000"/>
                          </a:solidFill>
                          <a:effectLst/>
                          <a:latin typeface="Times New Roman" panose="02020603050405020304" pitchFamily="18" charset="0"/>
                        </a:rPr>
                        <a:t>Antibacterial Activity of </a:t>
                      </a:r>
                      <a:r>
                        <a:rPr lang="en-US" sz="1600" b="0" i="0" u="none" strike="noStrike" dirty="0" err="1">
                          <a:solidFill>
                            <a:srgbClr val="000000"/>
                          </a:solidFill>
                          <a:effectLst/>
                          <a:latin typeface="Times New Roman" panose="02020603050405020304" pitchFamily="18" charset="0"/>
                        </a:rPr>
                        <a:t>Ocimum</a:t>
                      </a:r>
                      <a:r>
                        <a:rPr lang="en-US" sz="1600" b="0" i="0" u="none" strike="noStrike" dirty="0">
                          <a:solidFill>
                            <a:srgbClr val="000000"/>
                          </a:solidFill>
                          <a:effectLst/>
                          <a:latin typeface="Times New Roman" panose="02020603050405020304" pitchFamily="18" charset="0"/>
                        </a:rPr>
                        <a:t> </a:t>
                      </a:r>
                      <a:r>
                        <a:rPr lang="en-US" sz="1600" b="0" i="0" u="none" strike="noStrike" dirty="0" err="1">
                          <a:solidFill>
                            <a:srgbClr val="000000"/>
                          </a:solidFill>
                          <a:effectLst/>
                          <a:latin typeface="Times New Roman" panose="02020603050405020304" pitchFamily="18" charset="0"/>
                        </a:rPr>
                        <a:t>basilicum</a:t>
                      </a:r>
                      <a:r>
                        <a:rPr lang="en-US" sz="1600" b="0" i="0" u="none" strike="noStrike" dirty="0">
                          <a:solidFill>
                            <a:srgbClr val="000000"/>
                          </a:solidFill>
                          <a:effectLst/>
                          <a:latin typeface="Times New Roman" panose="02020603050405020304" pitchFamily="18" charset="0"/>
                        </a:rPr>
                        <a:t> L. Extracts Grown in Aquaponic Conditions Against Gram-positive and Gram-negative Species</a:t>
                      </a: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IN" sz="1600" b="0" i="0" u="none" strike="noStrike" dirty="0">
                          <a:solidFill>
                            <a:schemeClr val="tx1"/>
                          </a:solidFill>
                          <a:effectLst/>
                          <a:latin typeface="Carlito"/>
                        </a:rPr>
                        <a:t>Simona </a:t>
                      </a:r>
                      <a:r>
                        <a:rPr lang="en-IN" sz="1600" b="0" i="0" u="none" strike="noStrike" dirty="0" err="1">
                          <a:solidFill>
                            <a:schemeClr val="tx1"/>
                          </a:solidFill>
                          <a:effectLst/>
                          <a:latin typeface="Carlito"/>
                        </a:rPr>
                        <a:t>Dunca</a:t>
                      </a:r>
                      <a:r>
                        <a:rPr lang="en-IN" sz="1600" b="0" i="0" u="none" strike="noStrike" dirty="0">
                          <a:solidFill>
                            <a:schemeClr val="tx1"/>
                          </a:solidFill>
                          <a:effectLst/>
                          <a:latin typeface="Carlito"/>
                        </a:rPr>
                        <a:t>; </a:t>
                      </a:r>
                      <a:r>
                        <a:rPr lang="en-IN" sz="1600" b="0" i="0" u="none" strike="noStrike" dirty="0" err="1">
                          <a:solidFill>
                            <a:schemeClr val="tx1"/>
                          </a:solidFill>
                          <a:effectLst/>
                          <a:latin typeface="Carlito"/>
                        </a:rPr>
                        <a:t>Lacramioara</a:t>
                      </a:r>
                      <a:r>
                        <a:rPr lang="en-IN" sz="1600" b="0" i="0" u="none" strike="noStrike" dirty="0">
                          <a:solidFill>
                            <a:schemeClr val="tx1"/>
                          </a:solidFill>
                          <a:effectLst/>
                          <a:latin typeface="Carlito"/>
                        </a:rPr>
                        <a:t> </a:t>
                      </a:r>
                      <a:r>
                        <a:rPr lang="en-IN" sz="1600" b="0" i="0" u="none" strike="noStrike" dirty="0" err="1">
                          <a:solidFill>
                            <a:schemeClr val="tx1"/>
                          </a:solidFill>
                          <a:effectLst/>
                          <a:latin typeface="Carlito"/>
                        </a:rPr>
                        <a:t>Oprica</a:t>
                      </a:r>
                      <a:r>
                        <a:rPr lang="en-IN" sz="1600" b="0" i="0" u="none" strike="noStrike" dirty="0">
                          <a:solidFill>
                            <a:schemeClr val="tx1"/>
                          </a:solidFill>
                          <a:effectLst/>
                          <a:latin typeface="Carlito"/>
                        </a:rPr>
                        <a:t>; Ira-Adeline </a:t>
                      </a:r>
                      <a:r>
                        <a:rPr lang="en-IN" sz="1600" b="0" i="0" u="none" strike="noStrike" dirty="0" err="1">
                          <a:solidFill>
                            <a:schemeClr val="tx1"/>
                          </a:solidFill>
                          <a:effectLst/>
                          <a:latin typeface="Carlito"/>
                        </a:rPr>
                        <a:t>Simionov</a:t>
                      </a:r>
                      <a:endParaRPr lang="en-IN" sz="1600" b="0" i="0" u="none" strike="noStrike" dirty="0">
                        <a:solidFill>
                          <a:schemeClr val="tx1"/>
                        </a:solidFill>
                        <a:effectLst/>
                        <a:latin typeface="Carlito"/>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IN" sz="1800" dirty="0">
                          <a:effectLst/>
                        </a:rPr>
                        <a:t>2022</a:t>
                      </a:r>
                      <a:endParaRPr lang="en-IN" sz="2400" dirty="0">
                        <a:effectLst/>
                      </a:endParaRPr>
                    </a:p>
                  </a:txBody>
                  <a:tcPr marL="5108" marR="5108" marT="2554" marB="255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r>
                        <a:rPr lang="en-US" sz="1050" b="0" i="0" u="none" strike="noStrike" dirty="0">
                          <a:solidFill>
                            <a:schemeClr val="tx1"/>
                          </a:solidFill>
                          <a:effectLst/>
                          <a:latin typeface="Times New Roman" panose="02020603050405020304" pitchFamily="18" charset="0"/>
                        </a:rPr>
                        <a:t>In this system, the nutrients required for plant growth result from the metabolism of the food by the fish. The experiment was carried out at the </a:t>
                      </a:r>
                      <a:r>
                        <a:rPr lang="en-US" sz="1050" b="0" i="0" u="none" strike="noStrike" dirty="0" err="1">
                          <a:solidFill>
                            <a:schemeClr val="tx1"/>
                          </a:solidFill>
                          <a:effectLst/>
                          <a:latin typeface="Times New Roman" panose="02020603050405020304" pitchFamily="18" charset="0"/>
                        </a:rPr>
                        <a:t>Dunărea</a:t>
                      </a:r>
                      <a:r>
                        <a:rPr lang="en-US" sz="1050" b="0" i="0" u="none" strike="noStrike" dirty="0">
                          <a:solidFill>
                            <a:schemeClr val="tx1"/>
                          </a:solidFill>
                          <a:effectLst/>
                          <a:latin typeface="Times New Roman" panose="02020603050405020304" pitchFamily="18" charset="0"/>
                        </a:rPr>
                        <a:t> de Jos University, Galati, where a significant biomass of basil (</a:t>
                      </a:r>
                      <a:r>
                        <a:rPr lang="en-US" sz="1050" b="0" i="0" u="none" strike="noStrike" dirty="0" err="1">
                          <a:solidFill>
                            <a:schemeClr val="tx1"/>
                          </a:solidFill>
                          <a:effectLst/>
                          <a:latin typeface="Times New Roman" panose="02020603050405020304" pitchFamily="18" charset="0"/>
                        </a:rPr>
                        <a:t>Ocimum</a:t>
                      </a:r>
                      <a:r>
                        <a:rPr lang="en-US" sz="1050" b="0" i="0" u="none" strike="noStrike" dirty="0">
                          <a:solidFill>
                            <a:schemeClr val="tx1"/>
                          </a:solidFill>
                          <a:effectLst/>
                          <a:latin typeface="Times New Roman" panose="02020603050405020304" pitchFamily="18" charset="0"/>
                        </a:rPr>
                        <a:t> </a:t>
                      </a:r>
                      <a:r>
                        <a:rPr lang="en-US" sz="1050" b="0" i="0" u="none" strike="noStrike" dirty="0" err="1">
                          <a:solidFill>
                            <a:schemeClr val="tx1"/>
                          </a:solidFill>
                          <a:effectLst/>
                          <a:latin typeface="Times New Roman" panose="02020603050405020304" pitchFamily="18" charset="0"/>
                        </a:rPr>
                        <a:t>basilicum</a:t>
                      </a:r>
                      <a:r>
                        <a:rPr lang="en-US" sz="1050" b="0" i="0" u="none" strike="noStrike" dirty="0">
                          <a:solidFill>
                            <a:schemeClr val="tx1"/>
                          </a:solidFill>
                          <a:effectLst/>
                          <a:latin typeface="Times New Roman" panose="02020603050405020304" pitchFamily="18" charset="0"/>
                        </a:rPr>
                        <a:t>) was obtained in an aquaponic regime, thus using the metabolic residues from intensive aquaculture. Basil (O. </a:t>
                      </a:r>
                      <a:r>
                        <a:rPr lang="en-US" sz="1050" b="0" i="0" u="none" strike="noStrike" dirty="0" err="1">
                          <a:solidFill>
                            <a:schemeClr val="tx1"/>
                          </a:solidFill>
                          <a:effectLst/>
                          <a:latin typeface="Times New Roman" panose="02020603050405020304" pitchFamily="18" charset="0"/>
                        </a:rPr>
                        <a:t>basilicum</a:t>
                      </a:r>
                      <a:r>
                        <a:rPr lang="en-US" sz="1050" b="0" i="0" u="none" strike="noStrike" dirty="0">
                          <a:solidFill>
                            <a:schemeClr val="tx1"/>
                          </a:solidFill>
                          <a:effectLst/>
                          <a:latin typeface="Times New Roman" panose="02020603050405020304" pitchFamily="18" charset="0"/>
                        </a:rPr>
                        <a:t>) is a fast-growing commercial crop commonly grown in aquaponic systems by commercial growers.</a:t>
                      </a: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3868854541"/>
                  </a:ext>
                </a:extLst>
              </a:tr>
              <a:tr h="1446856">
                <a:tc>
                  <a:txBody>
                    <a:bodyPr/>
                    <a:lstStyle/>
                    <a:p>
                      <a:endParaRPr lang="en-US" sz="1800" b="0" i="0" dirty="0">
                        <a:solidFill>
                          <a:schemeClr val="tx1"/>
                        </a:solidFill>
                        <a:effectLst/>
                        <a:latin typeface="+mn-lt"/>
                        <a:ea typeface="+mn-ea"/>
                        <a:cs typeface="+mn-cs"/>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endParaRPr lang="en-IN" sz="1600" b="0" i="0" u="none" strike="noStrike" dirty="0">
                        <a:solidFill>
                          <a:schemeClr val="tx1"/>
                        </a:solidFill>
                        <a:effectLst/>
                        <a:latin typeface="Carlito"/>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endParaRPr lang="en-IN" sz="1800" b="0" i="0" u="none" strike="noStrike" dirty="0">
                        <a:solidFill>
                          <a:srgbClr val="000000"/>
                        </a:solidFill>
                        <a:effectLst/>
                        <a:latin typeface="Carlito"/>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endParaRPr lang="en-US" sz="1000" b="0" i="0" u="none" strike="noStrike" dirty="0">
                        <a:solidFill>
                          <a:srgbClr val="000000"/>
                        </a:solidFill>
                        <a:effectLst/>
                        <a:latin typeface="Times New Roman" panose="02020603050405020304" pitchFamily="18" charset="0"/>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1037547304"/>
                  </a:ext>
                </a:extLst>
              </a:tr>
              <a:tr h="1985784">
                <a:tc>
                  <a:txBody>
                    <a:bodyPr/>
                    <a:lstStyle/>
                    <a:p>
                      <a:pPr algn="l" fontAlgn="t"/>
                      <a:endParaRPr lang="en-US" sz="1600" b="0" i="0" u="none" strike="noStrike" dirty="0">
                        <a:solidFill>
                          <a:srgbClr val="000000"/>
                        </a:solidFill>
                        <a:effectLst/>
                        <a:latin typeface="Carlito"/>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endParaRPr lang="it-IT" sz="1600" b="0" i="0" u="none" strike="noStrike" dirty="0">
                        <a:solidFill>
                          <a:srgbClr val="000000"/>
                        </a:solidFill>
                        <a:effectLst/>
                        <a:latin typeface="Times New Roman" panose="02020603050405020304" pitchFamily="18" charset="0"/>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endParaRPr lang="en-IN" sz="2000" dirty="0">
                        <a:effectLst/>
                      </a:endParaRPr>
                    </a:p>
                  </a:txBody>
                  <a:tcPr marL="5108" marR="5108" marT="2554" marB="255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algn="l" fontAlgn="t"/>
                      <a:endParaRPr lang="en-US" sz="1000" b="0" i="0" u="none" strike="noStrike" dirty="0">
                        <a:solidFill>
                          <a:srgbClr val="000000"/>
                        </a:solidFill>
                        <a:effectLst/>
                        <a:latin typeface="Times New Roman" panose="02020603050405020304" pitchFamily="18" charset="0"/>
                      </a:endParaRPr>
                    </a:p>
                  </a:txBody>
                  <a:tcPr marL="6350" marR="6350" marT="6350" marB="0">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359148849"/>
                  </a:ext>
                </a:extLst>
              </a:tr>
            </a:tbl>
          </a:graphicData>
        </a:graphic>
      </p:graphicFrame>
    </p:spTree>
    <p:extLst>
      <p:ext uri="{BB962C8B-B14F-4D97-AF65-F5344CB8AC3E}">
        <p14:creationId xmlns:p14="http://schemas.microsoft.com/office/powerpoint/2010/main" val="6957930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17</a:t>
            </a:fld>
            <a:endParaRPr dirty="0"/>
          </a:p>
        </p:txBody>
      </p:sp>
      <p:sp>
        <p:nvSpPr>
          <p:cNvPr id="8" name="TextBox 7">
            <a:extLst>
              <a:ext uri="{FF2B5EF4-FFF2-40B4-BE49-F238E27FC236}">
                <a16:creationId xmlns:a16="http://schemas.microsoft.com/office/drawing/2014/main" id="{73FE1881-D78B-76FB-1EEB-66D6EA758299}"/>
              </a:ext>
            </a:extLst>
          </p:cNvPr>
          <p:cNvSpPr txBox="1"/>
          <p:nvPr/>
        </p:nvSpPr>
        <p:spPr>
          <a:xfrm>
            <a:off x="4876800" y="750548"/>
            <a:ext cx="5591390" cy="461665"/>
          </a:xfrm>
          <a:prstGeom prst="rect">
            <a:avLst/>
          </a:prstGeom>
          <a:noFill/>
        </p:spPr>
        <p:txBody>
          <a:bodyPr wrap="square" rtlCol="0">
            <a:spAutoFit/>
          </a:bodyPr>
          <a:lstStyle/>
          <a:p>
            <a:r>
              <a:rPr lang="en-IN" sz="2400" b="1" dirty="0">
                <a:solidFill>
                  <a:srgbClr val="FF0000"/>
                </a:solidFill>
              </a:rPr>
              <a:t>Research Gap</a:t>
            </a:r>
          </a:p>
        </p:txBody>
      </p:sp>
      <p:sp>
        <p:nvSpPr>
          <p:cNvPr id="2" name="TextBox 1">
            <a:extLst>
              <a:ext uri="{FF2B5EF4-FFF2-40B4-BE49-F238E27FC236}">
                <a16:creationId xmlns:a16="http://schemas.microsoft.com/office/drawing/2014/main" id="{FC19DB44-021E-269B-D2C9-D9C9AD9612F5}"/>
              </a:ext>
            </a:extLst>
          </p:cNvPr>
          <p:cNvSpPr txBox="1"/>
          <p:nvPr/>
        </p:nvSpPr>
        <p:spPr>
          <a:xfrm>
            <a:off x="2133600" y="1422637"/>
            <a:ext cx="8153400" cy="3477875"/>
          </a:xfrm>
          <a:prstGeom prst="rect">
            <a:avLst/>
          </a:prstGeom>
          <a:noFill/>
        </p:spPr>
        <p:txBody>
          <a:bodyPr wrap="square" rtlCol="0">
            <a:spAutoFit/>
          </a:bodyPr>
          <a:lstStyle/>
          <a:p>
            <a:pPr algn="just">
              <a:buFont typeface="+mj-lt"/>
              <a:buAutoNum type="arabicPeriod"/>
            </a:pPr>
            <a:r>
              <a:rPr lang="en-US" sz="2000" dirty="0">
                <a:latin typeface="Söhne"/>
              </a:rPr>
              <a:t>Research often relies on limited bacterial species and strains for classification. A research gap exists in expanding the dataset to include a broader range of bacterial species, strains, and environmental conditions to test the generalizability of FSL models.</a:t>
            </a:r>
          </a:p>
          <a:p>
            <a:pPr algn="just">
              <a:buFont typeface="+mj-lt"/>
              <a:buAutoNum type="arabicPeriod"/>
            </a:pPr>
            <a:r>
              <a:rPr lang="en-US" sz="2000" dirty="0">
                <a:latin typeface="Söhne"/>
              </a:rPr>
              <a:t>While Siamese and Prototypical Networks are commonly used in FSL, there's room for research into novel architectures or hybrid models tailored specifically for bacterial classification, considering factors like cell wall structure and membrane composition.</a:t>
            </a:r>
          </a:p>
          <a:p>
            <a:pPr algn="just">
              <a:buFont typeface="+mj-lt"/>
              <a:buAutoNum type="arabicPeriod"/>
            </a:pPr>
            <a:r>
              <a:rPr lang="en-US" sz="2000" dirty="0">
                <a:latin typeface="Söhne"/>
              </a:rPr>
              <a:t>Exploring the potential of transfer learning from pre-trained models in related domains (e.g., medical imaging) to improve FSL performance in bacterial classification could be a valuable research direction.</a:t>
            </a:r>
          </a:p>
        </p:txBody>
      </p:sp>
    </p:spTree>
    <p:extLst>
      <p:ext uri="{BB962C8B-B14F-4D97-AF65-F5344CB8AC3E}">
        <p14:creationId xmlns:p14="http://schemas.microsoft.com/office/powerpoint/2010/main" val="28702451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18</a:t>
            </a:fld>
            <a:endParaRPr dirty="0"/>
          </a:p>
        </p:txBody>
      </p:sp>
      <p:sp>
        <p:nvSpPr>
          <p:cNvPr id="8" name="TextBox 7">
            <a:extLst>
              <a:ext uri="{FF2B5EF4-FFF2-40B4-BE49-F238E27FC236}">
                <a16:creationId xmlns:a16="http://schemas.microsoft.com/office/drawing/2014/main" id="{73FE1881-D78B-76FB-1EEB-66D6EA758299}"/>
              </a:ext>
            </a:extLst>
          </p:cNvPr>
          <p:cNvSpPr txBox="1"/>
          <p:nvPr/>
        </p:nvSpPr>
        <p:spPr>
          <a:xfrm>
            <a:off x="4876800" y="750548"/>
            <a:ext cx="5591390" cy="461665"/>
          </a:xfrm>
          <a:prstGeom prst="rect">
            <a:avLst/>
          </a:prstGeom>
          <a:noFill/>
        </p:spPr>
        <p:txBody>
          <a:bodyPr wrap="square" rtlCol="0">
            <a:spAutoFit/>
          </a:bodyPr>
          <a:lstStyle/>
          <a:p>
            <a:r>
              <a:rPr lang="en-IN" sz="2400" b="1" dirty="0">
                <a:solidFill>
                  <a:srgbClr val="FF0000"/>
                </a:solidFill>
              </a:rPr>
              <a:t>Objective / Problem Statement</a:t>
            </a:r>
          </a:p>
        </p:txBody>
      </p:sp>
      <p:sp>
        <p:nvSpPr>
          <p:cNvPr id="2" name="TextBox 1">
            <a:extLst>
              <a:ext uri="{FF2B5EF4-FFF2-40B4-BE49-F238E27FC236}">
                <a16:creationId xmlns:a16="http://schemas.microsoft.com/office/drawing/2014/main" id="{FC19DB44-021E-269B-D2C9-D9C9AD9612F5}"/>
              </a:ext>
            </a:extLst>
          </p:cNvPr>
          <p:cNvSpPr txBox="1"/>
          <p:nvPr/>
        </p:nvSpPr>
        <p:spPr>
          <a:xfrm>
            <a:off x="2133600" y="1447801"/>
            <a:ext cx="8153400" cy="3170099"/>
          </a:xfrm>
          <a:prstGeom prst="rect">
            <a:avLst/>
          </a:prstGeom>
          <a:noFill/>
        </p:spPr>
        <p:txBody>
          <a:bodyPr wrap="square" rtlCol="0">
            <a:spAutoFit/>
          </a:bodyPr>
          <a:lstStyle/>
          <a:p>
            <a:pPr algn="just">
              <a:buFont typeface="+mj-lt"/>
              <a:buAutoNum type="arabicPeriod"/>
            </a:pPr>
            <a:r>
              <a:rPr lang="en-US" sz="2000">
                <a:latin typeface="Söhne"/>
              </a:rPr>
              <a:t>The </a:t>
            </a:r>
            <a:r>
              <a:rPr lang="en-US" sz="2000" dirty="0">
                <a:latin typeface="Söhne"/>
              </a:rPr>
              <a:t>objective is to develop a machine learning model capable of accurately distinguishing between Gram-positive and Gram-negative bacteria with limited training data using few-shot learning techniques. </a:t>
            </a:r>
          </a:p>
          <a:p>
            <a:pPr algn="just">
              <a:buFont typeface="+mj-lt"/>
              <a:buAutoNum type="arabicPeriod"/>
            </a:pPr>
            <a:r>
              <a:rPr lang="en-US" sz="2000" dirty="0">
                <a:latin typeface="Söhne"/>
              </a:rPr>
              <a:t>This involves data collection, preprocessing, and setting up a few-shot learning problem. The model's architecture is carefully designed and optimized, and it is trained, validated, and evaluated.</a:t>
            </a:r>
          </a:p>
          <a:p>
            <a:pPr algn="just">
              <a:buFont typeface="+mj-lt"/>
              <a:buAutoNum type="arabicPeriod"/>
            </a:pPr>
            <a:r>
              <a:rPr lang="en-US" sz="2000" dirty="0">
                <a:latin typeface="Söhne"/>
              </a:rPr>
              <a:t> Data augmentation and transfer learning may be employed to improve performance. Interpretability and ethical considerations are addressed, and the model can be deployed for practical applications in microbiology and healthcare while continuously monitoring and improving its performance.</a:t>
            </a:r>
          </a:p>
        </p:txBody>
      </p:sp>
    </p:spTree>
    <p:extLst>
      <p:ext uri="{BB962C8B-B14F-4D97-AF65-F5344CB8AC3E}">
        <p14:creationId xmlns:p14="http://schemas.microsoft.com/office/powerpoint/2010/main" val="40173218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19</a:t>
            </a:fld>
            <a:endParaRPr dirty="0"/>
          </a:p>
        </p:txBody>
      </p:sp>
      <p:sp>
        <p:nvSpPr>
          <p:cNvPr id="8" name="TextBox 7">
            <a:extLst>
              <a:ext uri="{FF2B5EF4-FFF2-40B4-BE49-F238E27FC236}">
                <a16:creationId xmlns:a16="http://schemas.microsoft.com/office/drawing/2014/main" id="{73FE1881-D78B-76FB-1EEB-66D6EA758299}"/>
              </a:ext>
            </a:extLst>
          </p:cNvPr>
          <p:cNvSpPr txBox="1"/>
          <p:nvPr/>
        </p:nvSpPr>
        <p:spPr>
          <a:xfrm>
            <a:off x="5029200" y="467032"/>
            <a:ext cx="4800600" cy="461665"/>
          </a:xfrm>
          <a:prstGeom prst="rect">
            <a:avLst/>
          </a:prstGeom>
          <a:noFill/>
        </p:spPr>
        <p:txBody>
          <a:bodyPr wrap="square" rtlCol="0">
            <a:spAutoFit/>
          </a:bodyPr>
          <a:lstStyle/>
          <a:p>
            <a:r>
              <a:rPr lang="en-IN" sz="2400" b="1" dirty="0">
                <a:solidFill>
                  <a:srgbClr val="FF0000"/>
                </a:solidFill>
              </a:rPr>
              <a:t>Architecture Diagram</a:t>
            </a:r>
          </a:p>
        </p:txBody>
      </p:sp>
      <p:pic>
        <p:nvPicPr>
          <p:cNvPr id="6" name="Picture 5" descr="A diagram of a computer&#10;&#10;Description automatically generated">
            <a:extLst>
              <a:ext uri="{FF2B5EF4-FFF2-40B4-BE49-F238E27FC236}">
                <a16:creationId xmlns:a16="http://schemas.microsoft.com/office/drawing/2014/main" id="{A7552BB7-B714-1228-B757-C2C0012CCC6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27175" y="928696"/>
            <a:ext cx="2537651" cy="5929304"/>
          </a:xfrm>
          <a:prstGeom prst="rect">
            <a:avLst/>
          </a:prstGeom>
        </p:spPr>
      </p:pic>
    </p:spTree>
    <p:extLst>
      <p:ext uri="{BB962C8B-B14F-4D97-AF65-F5344CB8AC3E}">
        <p14:creationId xmlns:p14="http://schemas.microsoft.com/office/powerpoint/2010/main" val="21061796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462284" y="1212213"/>
            <a:ext cx="3939862" cy="628377"/>
          </a:xfrm>
          <a:prstGeom prst="rect">
            <a:avLst/>
          </a:prstGeom>
        </p:spPr>
        <p:txBody>
          <a:bodyPr vert="horz" wrap="square" lIns="0" tIns="12700" rIns="0" bIns="0" rtlCol="0" anchor="ctr">
            <a:spAutoFit/>
          </a:bodyPr>
          <a:lstStyle/>
          <a:p>
            <a:pPr marL="12700">
              <a:lnSpc>
                <a:spcPct val="100000"/>
              </a:lnSpc>
              <a:spcBef>
                <a:spcPts val="100"/>
              </a:spcBef>
            </a:pPr>
            <a:r>
              <a:rPr lang="en-IN" sz="4000" spc="-5" dirty="0"/>
              <a:t>What is Bacteria ?</a:t>
            </a:r>
            <a:endParaRPr sz="4000" spc="-5" dirty="0"/>
          </a:p>
        </p:txBody>
      </p:sp>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2</a:t>
            </a:fld>
            <a:endParaRPr dirty="0"/>
          </a:p>
        </p:txBody>
      </p:sp>
      <p:sp>
        <p:nvSpPr>
          <p:cNvPr id="7" name="TextBox 6">
            <a:extLst>
              <a:ext uri="{FF2B5EF4-FFF2-40B4-BE49-F238E27FC236}">
                <a16:creationId xmlns:a16="http://schemas.microsoft.com/office/drawing/2014/main" id="{DB5CE694-0605-5F7E-473E-D0FE55B8C5C5}"/>
              </a:ext>
            </a:extLst>
          </p:cNvPr>
          <p:cNvSpPr txBox="1"/>
          <p:nvPr/>
        </p:nvSpPr>
        <p:spPr>
          <a:xfrm>
            <a:off x="2456055" y="2167912"/>
            <a:ext cx="7952320" cy="1938992"/>
          </a:xfrm>
          <a:prstGeom prst="rect">
            <a:avLst/>
          </a:prstGeom>
          <a:noFill/>
        </p:spPr>
        <p:txBody>
          <a:bodyPr wrap="square">
            <a:spAutoFit/>
          </a:bodyPr>
          <a:lstStyle/>
          <a:p>
            <a:pPr algn="just"/>
            <a:r>
              <a:rPr lang="en-US" sz="2000" dirty="0">
                <a:latin typeface="Söhne"/>
              </a:rPr>
              <a:t>Bacteria are tiny, single-celled living organisms. There are millions of different types of bacteria. Many can be found in and on your body and are beneficial to you. These bacteria make up your microbiome, which keeps your body healthy. Other bacteria can make you sick. Healthcare providers can treat many bacterial infections with antibiotics. Scientists estimate you have 10 times more bacterial cells than human cells in your body. </a:t>
            </a:r>
          </a:p>
        </p:txBody>
      </p:sp>
    </p:spTree>
    <p:extLst>
      <p:ext uri="{BB962C8B-B14F-4D97-AF65-F5344CB8AC3E}">
        <p14:creationId xmlns:p14="http://schemas.microsoft.com/office/powerpoint/2010/main" val="18340639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20</a:t>
            </a:fld>
            <a:endParaRPr dirty="0"/>
          </a:p>
        </p:txBody>
      </p:sp>
      <p:sp>
        <p:nvSpPr>
          <p:cNvPr id="8" name="TextBox 7">
            <a:extLst>
              <a:ext uri="{FF2B5EF4-FFF2-40B4-BE49-F238E27FC236}">
                <a16:creationId xmlns:a16="http://schemas.microsoft.com/office/drawing/2014/main" id="{73FE1881-D78B-76FB-1EEB-66D6EA758299}"/>
              </a:ext>
            </a:extLst>
          </p:cNvPr>
          <p:cNvSpPr txBox="1"/>
          <p:nvPr/>
        </p:nvSpPr>
        <p:spPr>
          <a:xfrm>
            <a:off x="4567989" y="606778"/>
            <a:ext cx="5591390" cy="461665"/>
          </a:xfrm>
          <a:prstGeom prst="rect">
            <a:avLst/>
          </a:prstGeom>
          <a:noFill/>
        </p:spPr>
        <p:txBody>
          <a:bodyPr wrap="square" rtlCol="0">
            <a:spAutoFit/>
          </a:bodyPr>
          <a:lstStyle/>
          <a:p>
            <a:r>
              <a:rPr lang="en-IN" sz="2400" b="1" dirty="0">
                <a:solidFill>
                  <a:srgbClr val="FF0000"/>
                </a:solidFill>
              </a:rPr>
              <a:t>  MODULES</a:t>
            </a:r>
          </a:p>
        </p:txBody>
      </p:sp>
      <p:sp>
        <p:nvSpPr>
          <p:cNvPr id="9" name="TextBox 8">
            <a:extLst>
              <a:ext uri="{FF2B5EF4-FFF2-40B4-BE49-F238E27FC236}">
                <a16:creationId xmlns:a16="http://schemas.microsoft.com/office/drawing/2014/main" id="{3AE32398-47D4-B9F6-73E2-98F347453987}"/>
              </a:ext>
            </a:extLst>
          </p:cNvPr>
          <p:cNvSpPr txBox="1"/>
          <p:nvPr/>
        </p:nvSpPr>
        <p:spPr>
          <a:xfrm>
            <a:off x="2209800" y="1449475"/>
            <a:ext cx="7696200" cy="6801862"/>
          </a:xfrm>
          <a:prstGeom prst="rect">
            <a:avLst/>
          </a:prstGeom>
          <a:noFill/>
        </p:spPr>
        <p:txBody>
          <a:bodyPr wrap="square" rtlCol="0">
            <a:spAutoFit/>
          </a:bodyPr>
          <a:lstStyle/>
          <a:p>
            <a:pPr algn="l">
              <a:buFont typeface="+mj-lt"/>
              <a:buAutoNum type="arabicPeriod"/>
            </a:pPr>
            <a:r>
              <a:rPr lang="en-IN" sz="1200" b="1" dirty="0">
                <a:latin typeface="Söhne"/>
              </a:rPr>
              <a:t>Data Preparation Module</a:t>
            </a:r>
            <a:r>
              <a:rPr lang="en-IN" sz="1200" dirty="0">
                <a:latin typeface="Söhne"/>
              </a:rPr>
              <a:t>:</a:t>
            </a:r>
          </a:p>
          <a:p>
            <a:pPr marL="742950" lvl="1" indent="-285750">
              <a:buFont typeface="+mj-lt"/>
              <a:buAutoNum type="arabicPeriod"/>
            </a:pPr>
            <a:r>
              <a:rPr lang="en-IN" sz="1200" b="1" dirty="0">
                <a:latin typeface="Söhne"/>
              </a:rPr>
              <a:t>Data Loading:</a:t>
            </a:r>
            <a:r>
              <a:rPr lang="en-IN" sz="1200" dirty="0">
                <a:latin typeface="Söhne"/>
              </a:rPr>
              <a:t> A module to load and organize your bacterial image dataset, separating it into training and testing sets.</a:t>
            </a:r>
          </a:p>
          <a:p>
            <a:pPr marL="742950" lvl="1" indent="-285750">
              <a:buFont typeface="+mj-lt"/>
              <a:buAutoNum type="arabicPeriod"/>
            </a:pPr>
            <a:r>
              <a:rPr lang="en-IN" sz="1200" b="1" dirty="0">
                <a:latin typeface="Söhne"/>
              </a:rPr>
              <a:t>Data Augmentation:</a:t>
            </a:r>
            <a:r>
              <a:rPr lang="en-IN" sz="1200" dirty="0">
                <a:latin typeface="Söhne"/>
              </a:rPr>
              <a:t> Techniques to artificially expand your dataset by applying random transformations like rotation, scaling, and flipping.</a:t>
            </a:r>
          </a:p>
          <a:p>
            <a:pPr algn="l">
              <a:buFont typeface="+mj-lt"/>
              <a:buAutoNum type="arabicPeriod"/>
            </a:pPr>
            <a:r>
              <a:rPr lang="en-IN" sz="1200" b="1" dirty="0">
                <a:latin typeface="Söhne"/>
              </a:rPr>
              <a:t>Feature Extraction Module</a:t>
            </a:r>
            <a:r>
              <a:rPr lang="en-IN" sz="1200" dirty="0">
                <a:latin typeface="Söhne"/>
              </a:rPr>
              <a:t>:</a:t>
            </a:r>
          </a:p>
          <a:p>
            <a:pPr marL="742950" lvl="1" indent="-285750">
              <a:buFont typeface="+mj-lt"/>
              <a:buAutoNum type="arabicPeriod"/>
            </a:pPr>
            <a:r>
              <a:rPr lang="en-IN" sz="1200" b="1" dirty="0">
                <a:latin typeface="Söhne"/>
              </a:rPr>
              <a:t>Pre-trained CNN:</a:t>
            </a:r>
            <a:r>
              <a:rPr lang="en-IN" sz="1200" dirty="0">
                <a:latin typeface="Söhne"/>
              </a:rPr>
              <a:t> Use a pre-trained Convolutional Neural Network (CNN) model (e.g., VGG, </a:t>
            </a:r>
            <a:r>
              <a:rPr lang="en-IN" sz="1200" dirty="0" err="1">
                <a:latin typeface="Söhne"/>
              </a:rPr>
              <a:t>ResNet</a:t>
            </a:r>
            <a:r>
              <a:rPr lang="en-IN" sz="1200" dirty="0">
                <a:latin typeface="Söhne"/>
              </a:rPr>
              <a:t>, Inception) to extract high-level features from bacterial images.</a:t>
            </a:r>
          </a:p>
          <a:p>
            <a:pPr algn="l">
              <a:buFont typeface="+mj-lt"/>
              <a:buAutoNum type="arabicPeriod"/>
            </a:pPr>
            <a:r>
              <a:rPr lang="en-IN" sz="1200" b="1" dirty="0">
                <a:latin typeface="Söhne"/>
              </a:rPr>
              <a:t>Few Shot Learning Framework Module</a:t>
            </a:r>
            <a:r>
              <a:rPr lang="en-IN" sz="1200" dirty="0">
                <a:latin typeface="Söhne"/>
              </a:rPr>
              <a:t>:</a:t>
            </a:r>
          </a:p>
          <a:p>
            <a:pPr marL="742950" lvl="1" indent="-285750">
              <a:buFont typeface="+mj-lt"/>
              <a:buAutoNum type="arabicPeriod"/>
            </a:pPr>
            <a:r>
              <a:rPr lang="en-IN" sz="1200" b="1" dirty="0">
                <a:latin typeface="Söhne"/>
              </a:rPr>
              <a:t>Siamese Network or Prototypical Network:</a:t>
            </a:r>
            <a:r>
              <a:rPr lang="en-IN" sz="1200" dirty="0">
                <a:latin typeface="Söhne"/>
              </a:rPr>
              <a:t> Implement the chosen FSL framework. You'll need submodules for:</a:t>
            </a:r>
          </a:p>
          <a:p>
            <a:pPr marL="1143000" lvl="2" indent="-228600">
              <a:buFont typeface="+mj-lt"/>
              <a:buAutoNum type="arabicPeriod"/>
            </a:pPr>
            <a:r>
              <a:rPr lang="en-IN" sz="1200" dirty="0">
                <a:latin typeface="Söhne"/>
              </a:rPr>
              <a:t>Building the network architecture (two identical subnetworks for Siamese, prototype calculation for Prototypical).</a:t>
            </a:r>
          </a:p>
          <a:p>
            <a:pPr marL="1143000" lvl="2" indent="-228600">
              <a:buFont typeface="+mj-lt"/>
              <a:buAutoNum type="arabicPeriod"/>
            </a:pPr>
            <a:r>
              <a:rPr lang="en-IN" sz="1200" dirty="0">
                <a:latin typeface="Söhne"/>
              </a:rPr>
              <a:t>Loss functions (e.g., contrastive loss for Siamese, prototype-based loss for Prototypical).</a:t>
            </a:r>
          </a:p>
          <a:p>
            <a:pPr marL="1143000" lvl="2" indent="-228600">
              <a:buFont typeface="+mj-lt"/>
              <a:buAutoNum type="arabicPeriod"/>
            </a:pPr>
            <a:r>
              <a:rPr lang="en-IN" sz="1200" dirty="0">
                <a:latin typeface="Söhne"/>
              </a:rPr>
              <a:t>Training routines (pair creation for Siamese, prototype update for Prototypical).</a:t>
            </a:r>
          </a:p>
          <a:p>
            <a:pPr algn="l">
              <a:buFont typeface="+mj-lt"/>
              <a:buAutoNum type="arabicPeriod"/>
            </a:pPr>
            <a:r>
              <a:rPr lang="en-IN" sz="1200" b="1" dirty="0">
                <a:latin typeface="Söhne"/>
              </a:rPr>
              <a:t>Training Module</a:t>
            </a:r>
            <a:r>
              <a:rPr lang="en-IN" sz="1200" dirty="0">
                <a:latin typeface="Söhne"/>
              </a:rPr>
              <a:t>:</a:t>
            </a:r>
          </a:p>
          <a:p>
            <a:pPr marL="742950" lvl="1" indent="-285750">
              <a:buFont typeface="+mj-lt"/>
              <a:buAutoNum type="arabicPeriod"/>
            </a:pPr>
            <a:r>
              <a:rPr lang="en-IN" sz="1200" b="1" dirty="0">
                <a:latin typeface="Söhne"/>
              </a:rPr>
              <a:t>Training Loop:</a:t>
            </a:r>
            <a:r>
              <a:rPr lang="en-IN" sz="1200" dirty="0">
                <a:latin typeface="Söhne"/>
              </a:rPr>
              <a:t> Module to train the FSL model on your prepared dataset.</a:t>
            </a:r>
          </a:p>
          <a:p>
            <a:pPr marL="742950" lvl="1" indent="-285750">
              <a:buFont typeface="+mj-lt"/>
              <a:buAutoNum type="arabicPeriod"/>
            </a:pPr>
            <a:r>
              <a:rPr lang="en-IN" sz="1200" b="1" dirty="0">
                <a:latin typeface="Söhne"/>
              </a:rPr>
              <a:t>Hyperparameter Tuning:</a:t>
            </a:r>
            <a:r>
              <a:rPr lang="en-IN" sz="1200" dirty="0">
                <a:latin typeface="Söhne"/>
              </a:rPr>
              <a:t> Optional module for optimizing hyperparameters like learning rate, batch size, and regularization strength.</a:t>
            </a:r>
          </a:p>
          <a:p>
            <a:pPr marL="742950" lvl="1" indent="-285750">
              <a:buFont typeface="+mj-lt"/>
              <a:buAutoNum type="arabicPeriod"/>
            </a:pPr>
            <a:r>
              <a:rPr lang="en-IN" sz="1200" b="1" dirty="0">
                <a:latin typeface="Söhne"/>
              </a:rPr>
              <a:t>Fine-tuning:</a:t>
            </a:r>
            <a:r>
              <a:rPr lang="en-IN" sz="1200" dirty="0">
                <a:latin typeface="Söhne"/>
              </a:rPr>
              <a:t> If necessary, add a module for fine-tuning the feature extraction layers.</a:t>
            </a:r>
          </a:p>
          <a:p>
            <a:pPr algn="l">
              <a:buFont typeface="+mj-lt"/>
              <a:buAutoNum type="arabicPeriod"/>
            </a:pPr>
            <a:r>
              <a:rPr lang="en-IN" sz="1200" b="1" dirty="0">
                <a:latin typeface="Söhne"/>
              </a:rPr>
              <a:t>Evaluation Module</a:t>
            </a:r>
            <a:r>
              <a:rPr lang="en-IN" sz="1200" dirty="0">
                <a:latin typeface="Söhne"/>
              </a:rPr>
              <a:t>:</a:t>
            </a:r>
          </a:p>
          <a:p>
            <a:pPr marL="742950" lvl="1" indent="-285750">
              <a:buFont typeface="+mj-lt"/>
              <a:buAutoNum type="arabicPeriod"/>
            </a:pPr>
            <a:r>
              <a:rPr lang="en-IN" sz="1200" b="1" dirty="0">
                <a:latin typeface="Söhne"/>
              </a:rPr>
              <a:t>Metrics Calculation:</a:t>
            </a:r>
            <a:r>
              <a:rPr lang="en-IN" sz="1200" dirty="0">
                <a:latin typeface="Söhne"/>
              </a:rPr>
              <a:t> Calculate classification metrics like accuracy, precision, recall, and F1-score for evaluating model performance.</a:t>
            </a:r>
          </a:p>
          <a:p>
            <a:pPr marL="742950" lvl="1" indent="-285750">
              <a:buFont typeface="+mj-lt"/>
              <a:buAutoNum type="arabicPeriod"/>
            </a:pPr>
            <a:r>
              <a:rPr lang="en-IN" sz="1200" b="1" dirty="0">
                <a:latin typeface="Söhne"/>
              </a:rPr>
              <a:t>Confusion Matrix:</a:t>
            </a:r>
            <a:r>
              <a:rPr lang="en-IN" sz="1200" dirty="0">
                <a:latin typeface="Söhne"/>
              </a:rPr>
              <a:t> Generate a confusion matrix to visualize the model's classification results.</a:t>
            </a:r>
          </a:p>
          <a:p>
            <a:pPr algn="l">
              <a:buFont typeface="+mj-lt"/>
              <a:buAutoNum type="arabicPeriod"/>
            </a:pPr>
            <a:r>
              <a:rPr lang="en-IN" sz="1200" b="1" dirty="0">
                <a:latin typeface="Söhne"/>
              </a:rPr>
              <a:t>Deployment Module</a:t>
            </a:r>
            <a:r>
              <a:rPr lang="en-IN" sz="1200" dirty="0">
                <a:latin typeface="Söhne"/>
              </a:rPr>
              <a:t>:</a:t>
            </a:r>
          </a:p>
          <a:p>
            <a:pPr marL="742950" lvl="1" indent="-285750">
              <a:buFont typeface="+mj-lt"/>
              <a:buAutoNum type="arabicPeriod"/>
            </a:pPr>
            <a:r>
              <a:rPr lang="en-IN" sz="1200" b="1" dirty="0">
                <a:latin typeface="Söhne"/>
              </a:rPr>
              <a:t>Model Export:</a:t>
            </a:r>
            <a:r>
              <a:rPr lang="en-IN" sz="1200" dirty="0">
                <a:latin typeface="Söhne"/>
              </a:rPr>
              <a:t> Export the trained model for deployment in production.</a:t>
            </a:r>
          </a:p>
          <a:p>
            <a:pPr marL="742950" lvl="1" indent="-285750">
              <a:buFont typeface="+mj-lt"/>
              <a:buAutoNum type="arabicPeriod"/>
            </a:pPr>
            <a:r>
              <a:rPr lang="en-IN" sz="1200" b="1" dirty="0">
                <a:latin typeface="Söhne"/>
              </a:rPr>
              <a:t>Inference Module:</a:t>
            </a:r>
            <a:r>
              <a:rPr lang="en-IN" sz="1200" dirty="0">
                <a:latin typeface="Söhne"/>
              </a:rPr>
              <a:t> Develop an inference script or service to classify Gram-positive and Gram-negative bacteria in new, unseen images using the deployed model.</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endParaRPr lang="en-GB" sz="2000" dirty="0"/>
          </a:p>
          <a:p>
            <a:endParaRPr lang="en-GB" sz="2000" dirty="0"/>
          </a:p>
          <a:p>
            <a:pPr marL="285750" indent="-285750">
              <a:buFont typeface="Arial" panose="020B0604020202020204" pitchFamily="34" charset="0"/>
              <a:buChar char="•"/>
            </a:pPr>
            <a:endParaRPr lang="en-GB" sz="2000" dirty="0"/>
          </a:p>
          <a:p>
            <a:pPr marL="285750" indent="-285750">
              <a:buFont typeface="Arial" panose="020B0604020202020204" pitchFamily="34" charset="0"/>
              <a:buChar char="•"/>
            </a:pPr>
            <a:endParaRPr lang="en-US" sz="2000" b="1" dirty="0"/>
          </a:p>
        </p:txBody>
      </p:sp>
    </p:spTree>
    <p:extLst>
      <p:ext uri="{BB962C8B-B14F-4D97-AF65-F5344CB8AC3E}">
        <p14:creationId xmlns:p14="http://schemas.microsoft.com/office/powerpoint/2010/main" val="37605048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21</a:t>
            </a:fld>
            <a:endParaRPr dirty="0"/>
          </a:p>
        </p:txBody>
      </p:sp>
      <p:sp>
        <p:nvSpPr>
          <p:cNvPr id="8" name="TextBox 7">
            <a:extLst>
              <a:ext uri="{FF2B5EF4-FFF2-40B4-BE49-F238E27FC236}">
                <a16:creationId xmlns:a16="http://schemas.microsoft.com/office/drawing/2014/main" id="{73FE1881-D78B-76FB-1EEB-66D6EA758299}"/>
              </a:ext>
            </a:extLst>
          </p:cNvPr>
          <p:cNvSpPr txBox="1"/>
          <p:nvPr/>
        </p:nvSpPr>
        <p:spPr>
          <a:xfrm>
            <a:off x="4567989" y="606778"/>
            <a:ext cx="5591390" cy="461665"/>
          </a:xfrm>
          <a:prstGeom prst="rect">
            <a:avLst/>
          </a:prstGeom>
          <a:noFill/>
        </p:spPr>
        <p:txBody>
          <a:bodyPr wrap="square" rtlCol="0">
            <a:spAutoFit/>
          </a:bodyPr>
          <a:lstStyle/>
          <a:p>
            <a:r>
              <a:rPr lang="en-IN" sz="2400" b="1" dirty="0">
                <a:solidFill>
                  <a:srgbClr val="FF0000"/>
                </a:solidFill>
              </a:rPr>
              <a:t> Screenshots</a:t>
            </a:r>
          </a:p>
        </p:txBody>
      </p:sp>
      <p:pic>
        <p:nvPicPr>
          <p:cNvPr id="11" name="Picture 10">
            <a:extLst>
              <a:ext uri="{FF2B5EF4-FFF2-40B4-BE49-F238E27FC236}">
                <a16:creationId xmlns:a16="http://schemas.microsoft.com/office/drawing/2014/main" id="{87030453-28FA-A179-AB08-9855A39D44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4165" y="1301334"/>
            <a:ext cx="9651676" cy="5426418"/>
          </a:xfrm>
          <a:prstGeom prst="rect">
            <a:avLst/>
          </a:prstGeom>
        </p:spPr>
      </p:pic>
    </p:spTree>
    <p:extLst>
      <p:ext uri="{BB962C8B-B14F-4D97-AF65-F5344CB8AC3E}">
        <p14:creationId xmlns:p14="http://schemas.microsoft.com/office/powerpoint/2010/main" val="18256462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22</a:t>
            </a:fld>
            <a:endParaRPr dirty="0"/>
          </a:p>
        </p:txBody>
      </p:sp>
      <p:sp>
        <p:nvSpPr>
          <p:cNvPr id="8" name="TextBox 7">
            <a:extLst>
              <a:ext uri="{FF2B5EF4-FFF2-40B4-BE49-F238E27FC236}">
                <a16:creationId xmlns:a16="http://schemas.microsoft.com/office/drawing/2014/main" id="{73FE1881-D78B-76FB-1EEB-66D6EA758299}"/>
              </a:ext>
            </a:extLst>
          </p:cNvPr>
          <p:cNvSpPr txBox="1"/>
          <p:nvPr/>
        </p:nvSpPr>
        <p:spPr>
          <a:xfrm>
            <a:off x="4567989" y="606778"/>
            <a:ext cx="5591390" cy="461665"/>
          </a:xfrm>
          <a:prstGeom prst="rect">
            <a:avLst/>
          </a:prstGeom>
          <a:noFill/>
        </p:spPr>
        <p:txBody>
          <a:bodyPr wrap="square" rtlCol="0">
            <a:spAutoFit/>
          </a:bodyPr>
          <a:lstStyle/>
          <a:p>
            <a:r>
              <a:rPr lang="en-IN" sz="2400" b="1" dirty="0">
                <a:solidFill>
                  <a:srgbClr val="FF0000"/>
                </a:solidFill>
              </a:rPr>
              <a:t> Screenshots</a:t>
            </a:r>
          </a:p>
        </p:txBody>
      </p:sp>
      <p:pic>
        <p:nvPicPr>
          <p:cNvPr id="4" name="Picture 3">
            <a:extLst>
              <a:ext uri="{FF2B5EF4-FFF2-40B4-BE49-F238E27FC236}">
                <a16:creationId xmlns:a16="http://schemas.microsoft.com/office/drawing/2014/main" id="{D092CE01-26EE-8D86-3901-041FFAD0AF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6400" y="1224624"/>
            <a:ext cx="9641840" cy="5420889"/>
          </a:xfrm>
          <a:prstGeom prst="rect">
            <a:avLst/>
          </a:prstGeom>
        </p:spPr>
      </p:pic>
    </p:spTree>
    <p:extLst>
      <p:ext uri="{BB962C8B-B14F-4D97-AF65-F5344CB8AC3E}">
        <p14:creationId xmlns:p14="http://schemas.microsoft.com/office/powerpoint/2010/main" val="12109767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23</a:t>
            </a:fld>
            <a:endParaRPr dirty="0"/>
          </a:p>
        </p:txBody>
      </p:sp>
      <p:sp>
        <p:nvSpPr>
          <p:cNvPr id="8" name="TextBox 7">
            <a:extLst>
              <a:ext uri="{FF2B5EF4-FFF2-40B4-BE49-F238E27FC236}">
                <a16:creationId xmlns:a16="http://schemas.microsoft.com/office/drawing/2014/main" id="{73FE1881-D78B-76FB-1EEB-66D6EA758299}"/>
              </a:ext>
            </a:extLst>
          </p:cNvPr>
          <p:cNvSpPr txBox="1"/>
          <p:nvPr/>
        </p:nvSpPr>
        <p:spPr>
          <a:xfrm>
            <a:off x="4567989" y="606778"/>
            <a:ext cx="5591390" cy="461665"/>
          </a:xfrm>
          <a:prstGeom prst="rect">
            <a:avLst/>
          </a:prstGeom>
          <a:noFill/>
        </p:spPr>
        <p:txBody>
          <a:bodyPr wrap="square" rtlCol="0">
            <a:spAutoFit/>
          </a:bodyPr>
          <a:lstStyle/>
          <a:p>
            <a:r>
              <a:rPr lang="en-IN" sz="2400" b="1" dirty="0">
                <a:solidFill>
                  <a:srgbClr val="FF0000"/>
                </a:solidFill>
              </a:rPr>
              <a:t> Screenshots</a:t>
            </a:r>
          </a:p>
        </p:txBody>
      </p:sp>
      <p:pic>
        <p:nvPicPr>
          <p:cNvPr id="4" name="Picture 3">
            <a:extLst>
              <a:ext uri="{FF2B5EF4-FFF2-40B4-BE49-F238E27FC236}">
                <a16:creationId xmlns:a16="http://schemas.microsoft.com/office/drawing/2014/main" id="{A223295A-8F8B-4954-C7B1-A9A12E1738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3178" y="1312066"/>
            <a:ext cx="9248181" cy="5199563"/>
          </a:xfrm>
          <a:prstGeom prst="rect">
            <a:avLst/>
          </a:prstGeom>
        </p:spPr>
      </p:pic>
    </p:spTree>
    <p:extLst>
      <p:ext uri="{BB962C8B-B14F-4D97-AF65-F5344CB8AC3E}">
        <p14:creationId xmlns:p14="http://schemas.microsoft.com/office/powerpoint/2010/main" val="24788329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24</a:t>
            </a:fld>
            <a:endParaRPr dirty="0"/>
          </a:p>
        </p:txBody>
      </p:sp>
      <p:sp>
        <p:nvSpPr>
          <p:cNvPr id="8" name="TextBox 7">
            <a:extLst>
              <a:ext uri="{FF2B5EF4-FFF2-40B4-BE49-F238E27FC236}">
                <a16:creationId xmlns:a16="http://schemas.microsoft.com/office/drawing/2014/main" id="{73FE1881-D78B-76FB-1EEB-66D6EA758299}"/>
              </a:ext>
            </a:extLst>
          </p:cNvPr>
          <p:cNvSpPr txBox="1"/>
          <p:nvPr/>
        </p:nvSpPr>
        <p:spPr>
          <a:xfrm>
            <a:off x="4567989" y="606778"/>
            <a:ext cx="5591390" cy="461665"/>
          </a:xfrm>
          <a:prstGeom prst="rect">
            <a:avLst/>
          </a:prstGeom>
          <a:noFill/>
        </p:spPr>
        <p:txBody>
          <a:bodyPr wrap="square" rtlCol="0">
            <a:spAutoFit/>
          </a:bodyPr>
          <a:lstStyle/>
          <a:p>
            <a:r>
              <a:rPr lang="en-IN" sz="2400" b="1" dirty="0">
                <a:solidFill>
                  <a:srgbClr val="FF0000"/>
                </a:solidFill>
              </a:rPr>
              <a:t> Screenshots</a:t>
            </a:r>
          </a:p>
        </p:txBody>
      </p:sp>
      <p:pic>
        <p:nvPicPr>
          <p:cNvPr id="4" name="Picture 3">
            <a:extLst>
              <a:ext uri="{FF2B5EF4-FFF2-40B4-BE49-F238E27FC236}">
                <a16:creationId xmlns:a16="http://schemas.microsoft.com/office/drawing/2014/main" id="{4A3A7F08-CDE1-3BE4-67D9-8CBB7928AF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6929" y="1268986"/>
            <a:ext cx="9622911" cy="5410246"/>
          </a:xfrm>
          <a:prstGeom prst="rect">
            <a:avLst/>
          </a:prstGeom>
        </p:spPr>
      </p:pic>
    </p:spTree>
    <p:extLst>
      <p:ext uri="{BB962C8B-B14F-4D97-AF65-F5344CB8AC3E}">
        <p14:creationId xmlns:p14="http://schemas.microsoft.com/office/powerpoint/2010/main" val="30418897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25</a:t>
            </a:fld>
            <a:endParaRPr dirty="0"/>
          </a:p>
        </p:txBody>
      </p:sp>
      <p:sp>
        <p:nvSpPr>
          <p:cNvPr id="8" name="TextBox 7">
            <a:extLst>
              <a:ext uri="{FF2B5EF4-FFF2-40B4-BE49-F238E27FC236}">
                <a16:creationId xmlns:a16="http://schemas.microsoft.com/office/drawing/2014/main" id="{73FE1881-D78B-76FB-1EEB-66D6EA758299}"/>
              </a:ext>
            </a:extLst>
          </p:cNvPr>
          <p:cNvSpPr txBox="1"/>
          <p:nvPr/>
        </p:nvSpPr>
        <p:spPr>
          <a:xfrm>
            <a:off x="4567989" y="606778"/>
            <a:ext cx="5591390" cy="461665"/>
          </a:xfrm>
          <a:prstGeom prst="rect">
            <a:avLst/>
          </a:prstGeom>
          <a:noFill/>
        </p:spPr>
        <p:txBody>
          <a:bodyPr wrap="square" rtlCol="0">
            <a:spAutoFit/>
          </a:bodyPr>
          <a:lstStyle/>
          <a:p>
            <a:r>
              <a:rPr lang="en-IN" sz="2400" b="1" dirty="0">
                <a:solidFill>
                  <a:srgbClr val="FF0000"/>
                </a:solidFill>
              </a:rPr>
              <a:t> Screenshots</a:t>
            </a:r>
          </a:p>
        </p:txBody>
      </p:sp>
      <p:pic>
        <p:nvPicPr>
          <p:cNvPr id="4" name="Picture 3">
            <a:extLst>
              <a:ext uri="{FF2B5EF4-FFF2-40B4-BE49-F238E27FC236}">
                <a16:creationId xmlns:a16="http://schemas.microsoft.com/office/drawing/2014/main" id="{B044EAD8-3518-77AC-D03B-D18413980C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3201" y="1206949"/>
            <a:ext cx="9673278" cy="5438564"/>
          </a:xfrm>
          <a:prstGeom prst="rect">
            <a:avLst/>
          </a:prstGeom>
        </p:spPr>
      </p:pic>
    </p:spTree>
    <p:extLst>
      <p:ext uri="{BB962C8B-B14F-4D97-AF65-F5344CB8AC3E}">
        <p14:creationId xmlns:p14="http://schemas.microsoft.com/office/powerpoint/2010/main" val="3210115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26</a:t>
            </a:fld>
            <a:endParaRPr dirty="0"/>
          </a:p>
        </p:txBody>
      </p:sp>
      <p:sp>
        <p:nvSpPr>
          <p:cNvPr id="8" name="TextBox 7">
            <a:extLst>
              <a:ext uri="{FF2B5EF4-FFF2-40B4-BE49-F238E27FC236}">
                <a16:creationId xmlns:a16="http://schemas.microsoft.com/office/drawing/2014/main" id="{73FE1881-D78B-76FB-1EEB-66D6EA758299}"/>
              </a:ext>
            </a:extLst>
          </p:cNvPr>
          <p:cNvSpPr txBox="1"/>
          <p:nvPr/>
        </p:nvSpPr>
        <p:spPr>
          <a:xfrm>
            <a:off x="4567989" y="606778"/>
            <a:ext cx="5591390" cy="461665"/>
          </a:xfrm>
          <a:prstGeom prst="rect">
            <a:avLst/>
          </a:prstGeom>
          <a:noFill/>
        </p:spPr>
        <p:txBody>
          <a:bodyPr wrap="square" rtlCol="0">
            <a:spAutoFit/>
          </a:bodyPr>
          <a:lstStyle/>
          <a:p>
            <a:r>
              <a:rPr lang="en-IN" sz="2400" b="1" dirty="0">
                <a:solidFill>
                  <a:srgbClr val="FF0000"/>
                </a:solidFill>
              </a:rPr>
              <a:t> Screenshots</a:t>
            </a:r>
          </a:p>
        </p:txBody>
      </p:sp>
      <p:pic>
        <p:nvPicPr>
          <p:cNvPr id="4" name="Picture 3">
            <a:extLst>
              <a:ext uri="{FF2B5EF4-FFF2-40B4-BE49-F238E27FC236}">
                <a16:creationId xmlns:a16="http://schemas.microsoft.com/office/drawing/2014/main" id="{AF1B04CC-F419-8135-44F3-4DE813A474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0" y="1349933"/>
            <a:ext cx="9260840" cy="5206680"/>
          </a:xfrm>
          <a:prstGeom prst="rect">
            <a:avLst/>
          </a:prstGeom>
        </p:spPr>
      </p:pic>
    </p:spTree>
    <p:extLst>
      <p:ext uri="{BB962C8B-B14F-4D97-AF65-F5344CB8AC3E}">
        <p14:creationId xmlns:p14="http://schemas.microsoft.com/office/powerpoint/2010/main" val="3808128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27</a:t>
            </a:fld>
            <a:endParaRPr dirty="0"/>
          </a:p>
        </p:txBody>
      </p:sp>
      <p:sp>
        <p:nvSpPr>
          <p:cNvPr id="8" name="TextBox 7">
            <a:extLst>
              <a:ext uri="{FF2B5EF4-FFF2-40B4-BE49-F238E27FC236}">
                <a16:creationId xmlns:a16="http://schemas.microsoft.com/office/drawing/2014/main" id="{73FE1881-D78B-76FB-1EEB-66D6EA758299}"/>
              </a:ext>
            </a:extLst>
          </p:cNvPr>
          <p:cNvSpPr txBox="1"/>
          <p:nvPr/>
        </p:nvSpPr>
        <p:spPr>
          <a:xfrm>
            <a:off x="4567989" y="606778"/>
            <a:ext cx="5591390" cy="461665"/>
          </a:xfrm>
          <a:prstGeom prst="rect">
            <a:avLst/>
          </a:prstGeom>
          <a:noFill/>
        </p:spPr>
        <p:txBody>
          <a:bodyPr wrap="square" rtlCol="0">
            <a:spAutoFit/>
          </a:bodyPr>
          <a:lstStyle/>
          <a:p>
            <a:r>
              <a:rPr lang="en-IN" sz="2400" b="1" dirty="0">
                <a:solidFill>
                  <a:srgbClr val="FF0000"/>
                </a:solidFill>
              </a:rPr>
              <a:t> Screenshots</a:t>
            </a:r>
          </a:p>
        </p:txBody>
      </p:sp>
      <p:pic>
        <p:nvPicPr>
          <p:cNvPr id="4" name="Picture 3">
            <a:extLst>
              <a:ext uri="{FF2B5EF4-FFF2-40B4-BE49-F238E27FC236}">
                <a16:creationId xmlns:a16="http://schemas.microsoft.com/office/drawing/2014/main" id="{79CF8B6C-9D1A-0F59-AE35-F4DBF38789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25578" y="1369013"/>
            <a:ext cx="9226902" cy="5187600"/>
          </a:xfrm>
          <a:prstGeom prst="rect">
            <a:avLst/>
          </a:prstGeom>
        </p:spPr>
      </p:pic>
    </p:spTree>
    <p:extLst>
      <p:ext uri="{BB962C8B-B14F-4D97-AF65-F5344CB8AC3E}">
        <p14:creationId xmlns:p14="http://schemas.microsoft.com/office/powerpoint/2010/main" val="20139427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28</a:t>
            </a:fld>
            <a:endParaRPr dirty="0"/>
          </a:p>
        </p:txBody>
      </p:sp>
      <p:sp>
        <p:nvSpPr>
          <p:cNvPr id="8" name="TextBox 7">
            <a:extLst>
              <a:ext uri="{FF2B5EF4-FFF2-40B4-BE49-F238E27FC236}">
                <a16:creationId xmlns:a16="http://schemas.microsoft.com/office/drawing/2014/main" id="{73FE1881-D78B-76FB-1EEB-66D6EA758299}"/>
              </a:ext>
            </a:extLst>
          </p:cNvPr>
          <p:cNvSpPr txBox="1"/>
          <p:nvPr/>
        </p:nvSpPr>
        <p:spPr>
          <a:xfrm>
            <a:off x="4567989" y="606778"/>
            <a:ext cx="5591390" cy="461665"/>
          </a:xfrm>
          <a:prstGeom prst="rect">
            <a:avLst/>
          </a:prstGeom>
          <a:noFill/>
        </p:spPr>
        <p:txBody>
          <a:bodyPr wrap="square" rtlCol="0">
            <a:spAutoFit/>
          </a:bodyPr>
          <a:lstStyle/>
          <a:p>
            <a:r>
              <a:rPr lang="en-IN" sz="2400" b="1" dirty="0">
                <a:solidFill>
                  <a:srgbClr val="FF0000"/>
                </a:solidFill>
              </a:rPr>
              <a:t> Screenshots</a:t>
            </a:r>
          </a:p>
        </p:txBody>
      </p:sp>
      <p:pic>
        <p:nvPicPr>
          <p:cNvPr id="4" name="Picture 3">
            <a:extLst>
              <a:ext uri="{FF2B5EF4-FFF2-40B4-BE49-F238E27FC236}">
                <a16:creationId xmlns:a16="http://schemas.microsoft.com/office/drawing/2014/main" id="{9555E0D5-4D8B-91E3-A78C-3E5C87E1C9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9258" y="1365258"/>
            <a:ext cx="9075461" cy="5102455"/>
          </a:xfrm>
          <a:prstGeom prst="rect">
            <a:avLst/>
          </a:prstGeom>
        </p:spPr>
      </p:pic>
    </p:spTree>
    <p:extLst>
      <p:ext uri="{BB962C8B-B14F-4D97-AF65-F5344CB8AC3E}">
        <p14:creationId xmlns:p14="http://schemas.microsoft.com/office/powerpoint/2010/main" val="28409949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29</a:t>
            </a:fld>
            <a:endParaRPr dirty="0"/>
          </a:p>
        </p:txBody>
      </p:sp>
      <p:sp>
        <p:nvSpPr>
          <p:cNvPr id="8" name="TextBox 7">
            <a:extLst>
              <a:ext uri="{FF2B5EF4-FFF2-40B4-BE49-F238E27FC236}">
                <a16:creationId xmlns:a16="http://schemas.microsoft.com/office/drawing/2014/main" id="{73FE1881-D78B-76FB-1EEB-66D6EA758299}"/>
              </a:ext>
            </a:extLst>
          </p:cNvPr>
          <p:cNvSpPr txBox="1"/>
          <p:nvPr/>
        </p:nvSpPr>
        <p:spPr>
          <a:xfrm>
            <a:off x="4567989" y="606778"/>
            <a:ext cx="5591390" cy="461665"/>
          </a:xfrm>
          <a:prstGeom prst="rect">
            <a:avLst/>
          </a:prstGeom>
          <a:noFill/>
        </p:spPr>
        <p:txBody>
          <a:bodyPr wrap="square" rtlCol="0">
            <a:spAutoFit/>
          </a:bodyPr>
          <a:lstStyle/>
          <a:p>
            <a:r>
              <a:rPr lang="en-IN" sz="2400" b="1" dirty="0">
                <a:solidFill>
                  <a:srgbClr val="FF0000"/>
                </a:solidFill>
              </a:rPr>
              <a:t> Screenshots</a:t>
            </a:r>
          </a:p>
        </p:txBody>
      </p:sp>
      <p:pic>
        <p:nvPicPr>
          <p:cNvPr id="6" name="Picture 5">
            <a:extLst>
              <a:ext uri="{FF2B5EF4-FFF2-40B4-BE49-F238E27FC236}">
                <a16:creationId xmlns:a16="http://schemas.microsoft.com/office/drawing/2014/main" id="{3F9669E0-9950-8EF2-4994-D3221B61F5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74800" y="1247717"/>
            <a:ext cx="9540240" cy="5363766"/>
          </a:xfrm>
          <a:prstGeom prst="rect">
            <a:avLst/>
          </a:prstGeom>
        </p:spPr>
      </p:pic>
    </p:spTree>
    <p:extLst>
      <p:ext uri="{BB962C8B-B14F-4D97-AF65-F5344CB8AC3E}">
        <p14:creationId xmlns:p14="http://schemas.microsoft.com/office/powerpoint/2010/main" val="20379385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365524" y="1277318"/>
            <a:ext cx="5132438" cy="628377"/>
          </a:xfrm>
          <a:prstGeom prst="rect">
            <a:avLst/>
          </a:prstGeom>
        </p:spPr>
        <p:txBody>
          <a:bodyPr vert="horz" wrap="square" lIns="0" tIns="12700" rIns="0" bIns="0" rtlCol="0" anchor="ctr">
            <a:spAutoFit/>
          </a:bodyPr>
          <a:lstStyle/>
          <a:p>
            <a:pPr marL="12700">
              <a:lnSpc>
                <a:spcPct val="100000"/>
              </a:lnSpc>
              <a:spcBef>
                <a:spcPts val="100"/>
              </a:spcBef>
            </a:pPr>
            <a:r>
              <a:rPr lang="en-IN" sz="4000" spc="-5" dirty="0"/>
              <a:t>Classification of Bacteria</a:t>
            </a:r>
            <a:endParaRPr sz="4000" spc="-5" dirty="0"/>
          </a:p>
        </p:txBody>
      </p:sp>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3</a:t>
            </a:fld>
            <a:endParaRPr dirty="0"/>
          </a:p>
        </p:txBody>
      </p:sp>
      <p:sp>
        <p:nvSpPr>
          <p:cNvPr id="4" name="TextBox 3">
            <a:extLst>
              <a:ext uri="{FF2B5EF4-FFF2-40B4-BE49-F238E27FC236}">
                <a16:creationId xmlns:a16="http://schemas.microsoft.com/office/drawing/2014/main" id="{93A5351F-6ED4-07C1-CAF7-23007B4B45B2}"/>
              </a:ext>
            </a:extLst>
          </p:cNvPr>
          <p:cNvSpPr txBox="1"/>
          <p:nvPr/>
        </p:nvSpPr>
        <p:spPr>
          <a:xfrm>
            <a:off x="1656735" y="2551837"/>
            <a:ext cx="8878530" cy="3416320"/>
          </a:xfrm>
          <a:prstGeom prst="rect">
            <a:avLst/>
          </a:prstGeom>
          <a:noFill/>
        </p:spPr>
        <p:txBody>
          <a:bodyPr wrap="square">
            <a:spAutoFit/>
          </a:bodyPr>
          <a:lstStyle/>
          <a:p>
            <a:pPr marL="285750" indent="-285750">
              <a:buFont typeface="Wingdings" panose="05000000000000000000" pitchFamily="2" charset="2"/>
              <a:buChar char="v"/>
            </a:pPr>
            <a:r>
              <a:rPr lang="en-US" sz="1800" dirty="0">
                <a:latin typeface="Söhne"/>
              </a:rPr>
              <a:t>Scientists classify bacteria by the color they turn after they apply special chemicals (stains) to them. One common staining process is called Gram staining. Bacteria may be classified as gram-positive or gram-negative .</a:t>
            </a:r>
          </a:p>
          <a:p>
            <a:pPr marL="285750" indent="-285750">
              <a:buFont typeface="Arial" panose="020B0604020202020204" pitchFamily="34" charset="0"/>
              <a:buChar char="•"/>
            </a:pPr>
            <a:r>
              <a:rPr lang="en-US" sz="1800" dirty="0">
                <a:latin typeface="Söhne"/>
              </a:rPr>
              <a:t>Gram staining also helps guide treatment because gram-positive and gram-negative bacteria respond differently to certain types of antibiotics.</a:t>
            </a:r>
          </a:p>
          <a:p>
            <a:pPr marL="285750" indent="-285750">
              <a:buFont typeface="Arial" panose="020B0604020202020204" pitchFamily="34" charset="0"/>
              <a:buChar char="•"/>
            </a:pPr>
            <a:r>
              <a:rPr lang="en-US" sz="1800" dirty="0">
                <a:latin typeface="Söhne"/>
              </a:rPr>
              <a:t> ram-negative and gram-positive bacteria have different membranes because they have different cell wall structures. </a:t>
            </a:r>
          </a:p>
          <a:p>
            <a:pPr marL="285750" indent="-285750">
              <a:buFont typeface="Arial" panose="020B0604020202020204" pitchFamily="34" charset="0"/>
              <a:buChar char="•"/>
            </a:pPr>
            <a:r>
              <a:rPr lang="en-US" sz="1800" dirty="0">
                <a:latin typeface="Söhne"/>
              </a:rPr>
              <a:t>Gram-positive bacteria have a thick layer of peptidoglycan in their cell walls, while gram-negative bacteria have a thin layer of peptidoglycan and an outer membrane that is absent in gram-positive bacteria12.</a:t>
            </a:r>
          </a:p>
          <a:p>
            <a:pPr marL="285750" indent="-285750">
              <a:buFont typeface="Arial" panose="020B0604020202020204" pitchFamily="34" charset="0"/>
              <a:buChar char="•"/>
            </a:pPr>
            <a:r>
              <a:rPr lang="en-US" sz="1800" dirty="0">
                <a:latin typeface="Söhne"/>
              </a:rPr>
              <a:t> Peptidoglycan is a polymer that gives strength and rigidity to the cell wall. The outer membrane of gram-negative bacteria is composed of lipopolysaccharides a</a:t>
            </a:r>
            <a:endParaRPr lang="en-IN" dirty="0"/>
          </a:p>
        </p:txBody>
      </p:sp>
    </p:spTree>
    <p:extLst>
      <p:ext uri="{BB962C8B-B14F-4D97-AF65-F5344CB8AC3E}">
        <p14:creationId xmlns:p14="http://schemas.microsoft.com/office/powerpoint/2010/main" val="25409228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4" name="Text Placeholder 3">
            <a:extLst>
              <a:ext uri="{FF2B5EF4-FFF2-40B4-BE49-F238E27FC236}">
                <a16:creationId xmlns:a16="http://schemas.microsoft.com/office/drawing/2014/main" id="{DDB703FD-EE00-43E2-9DD0-82EAFFB77141}"/>
              </a:ext>
            </a:extLst>
          </p:cNvPr>
          <p:cNvSpPr>
            <a:spLocks noGrp="1"/>
          </p:cNvSpPr>
          <p:nvPr>
            <p:ph type="body" idx="1"/>
          </p:nvPr>
        </p:nvSpPr>
        <p:spPr>
          <a:xfrm>
            <a:off x="1933790" y="1318023"/>
            <a:ext cx="8229600" cy="5262979"/>
          </a:xfrm>
        </p:spPr>
        <p:txBody>
          <a:bodyPr>
            <a:normAutofit fontScale="62500" lnSpcReduction="20000"/>
          </a:bodyPr>
          <a:lstStyle/>
          <a:p>
            <a:pPr marL="285750" indent="-285750"/>
            <a:r>
              <a:rPr lang="en-IN" dirty="0"/>
              <a:t>B. H. Kim and S. Jo, ‘‘Deep physiological affect network for the recognition of human emotions,’’ IEEE Trans. Affect. </a:t>
            </a:r>
            <a:r>
              <a:rPr lang="en-IN" dirty="0" err="1"/>
              <a:t>Comput</a:t>
            </a:r>
            <a:r>
              <a:rPr lang="en-IN" dirty="0"/>
              <a:t>., vol. 11, no. 2, pp. 230–243, Apr./Jun. 2020. </a:t>
            </a:r>
          </a:p>
          <a:p>
            <a:pPr marL="285750" indent="-285750"/>
            <a:r>
              <a:rPr lang="en-IN" dirty="0"/>
              <a:t> A. </a:t>
            </a:r>
            <a:r>
              <a:rPr lang="en-IN" dirty="0" err="1"/>
              <a:t>Géron</a:t>
            </a:r>
            <a:r>
              <a:rPr lang="en-IN" dirty="0"/>
              <a:t>, Hands-on Machine Learning With Scikit-Learn, </a:t>
            </a:r>
            <a:r>
              <a:rPr lang="en-IN" dirty="0" err="1"/>
              <a:t>Keras</a:t>
            </a:r>
            <a:r>
              <a:rPr lang="en-IN" dirty="0"/>
              <a:t>, and </a:t>
            </a:r>
            <a:r>
              <a:rPr lang="en-IN" dirty="0" err="1"/>
              <a:t>Tensorflow</a:t>
            </a:r>
            <a:r>
              <a:rPr lang="en-IN" dirty="0"/>
              <a:t>: Concepts, Tools, and Techniques TO Build Intelligent Systems. Sebastopol, CA, USA: O’Reilly Media, 2019. </a:t>
            </a:r>
          </a:p>
          <a:p>
            <a:pPr marL="285750" indent="-285750"/>
            <a:r>
              <a:rPr lang="en-IN" dirty="0"/>
              <a:t> A. </a:t>
            </a:r>
            <a:r>
              <a:rPr lang="en-IN" dirty="0" err="1"/>
              <a:t>Bäuerle</a:t>
            </a:r>
            <a:r>
              <a:rPr lang="en-IN" dirty="0"/>
              <a:t>, C. van </a:t>
            </a:r>
            <a:r>
              <a:rPr lang="en-IN" dirty="0" err="1"/>
              <a:t>Onzenoodt</a:t>
            </a:r>
            <a:r>
              <a:rPr lang="en-IN" dirty="0"/>
              <a:t>, and T. </a:t>
            </a:r>
            <a:r>
              <a:rPr lang="en-IN" dirty="0" err="1"/>
              <a:t>Ropinski</a:t>
            </a:r>
            <a:r>
              <a:rPr lang="en-IN" dirty="0"/>
              <a:t>, ‘‘Net2 vis—A visual grammar for automatically generating publication-tailored CNN architecture visualizations,’’ IEEE Trans. Vis. </a:t>
            </a:r>
            <a:r>
              <a:rPr lang="en-IN" dirty="0" err="1"/>
              <a:t>Comput</a:t>
            </a:r>
            <a:r>
              <a:rPr lang="en-IN" dirty="0"/>
              <a:t>. Graphics, vol. 27, no. 6, pp. 2980–2991, Jun. 2021. </a:t>
            </a:r>
          </a:p>
          <a:p>
            <a:pPr marL="285750" indent="-285750"/>
            <a:r>
              <a:rPr lang="en-IN" dirty="0"/>
              <a:t> P. Schmidt, A. Reiss, R. </a:t>
            </a:r>
            <a:r>
              <a:rPr lang="en-IN" dirty="0" err="1"/>
              <a:t>Dürichen</a:t>
            </a:r>
            <a:r>
              <a:rPr lang="en-IN" dirty="0"/>
              <a:t>, and K. V. </a:t>
            </a:r>
            <a:r>
              <a:rPr lang="en-IN" dirty="0" err="1"/>
              <a:t>Laerhoven</a:t>
            </a:r>
            <a:r>
              <a:rPr lang="en-IN" dirty="0"/>
              <a:t>, ‘‘Wearable-based affect recognition—A review,’’ Sensors, vol. 19, no. 19, p. 4079, Sep. 2019. </a:t>
            </a:r>
          </a:p>
          <a:p>
            <a:pPr marL="285750" indent="-285750"/>
            <a:r>
              <a:rPr lang="en-IN" dirty="0"/>
              <a:t> J. </a:t>
            </a:r>
            <a:r>
              <a:rPr lang="en-IN" dirty="0" err="1"/>
              <a:t>Tervonen</a:t>
            </a:r>
            <a:r>
              <a:rPr lang="en-IN" dirty="0"/>
              <a:t>, K. </a:t>
            </a:r>
            <a:r>
              <a:rPr lang="en-IN" dirty="0" err="1"/>
              <a:t>Pettersson</a:t>
            </a:r>
            <a:r>
              <a:rPr lang="en-IN" dirty="0"/>
              <a:t>, and J. </a:t>
            </a:r>
            <a:r>
              <a:rPr lang="en-IN" dirty="0" err="1"/>
              <a:t>Mäntyjärvi</a:t>
            </a:r>
            <a:r>
              <a:rPr lang="en-IN" dirty="0"/>
              <a:t>, ‘‘Ultra-short window length and feature importance analysis for cognitive load detection from wearable sensors,’’ Electronics, vol. 10, no. 5, pp. 1–19, 2021. </a:t>
            </a:r>
          </a:p>
          <a:p>
            <a:pPr marL="285750" indent="-285750"/>
            <a:r>
              <a:rPr lang="en-IN" dirty="0"/>
              <a:t> V. Verma, A. Lamb, J. </a:t>
            </a:r>
            <a:r>
              <a:rPr lang="en-IN" dirty="0" err="1"/>
              <a:t>Kannala</a:t>
            </a:r>
            <a:r>
              <a:rPr lang="en-IN" dirty="0"/>
              <a:t>, Y. </a:t>
            </a:r>
            <a:r>
              <a:rPr lang="en-IN" dirty="0" err="1"/>
              <a:t>Bengio</a:t>
            </a:r>
            <a:r>
              <a:rPr lang="en-IN" dirty="0"/>
              <a:t>, and D. Lopez-Paz, ‘‘Interpolation consistency training for semi-supervised learning,’’ in Proc. 28th Int. Joint Conf. </a:t>
            </a:r>
            <a:r>
              <a:rPr lang="en-IN" dirty="0" err="1"/>
              <a:t>Artif</a:t>
            </a:r>
            <a:r>
              <a:rPr lang="en-IN" dirty="0"/>
              <a:t>. </a:t>
            </a:r>
            <a:r>
              <a:rPr lang="en-IN" dirty="0" err="1"/>
              <a:t>Intell</a:t>
            </a:r>
            <a:r>
              <a:rPr lang="en-IN" dirty="0"/>
              <a:t>., Aug. 2019, pp. 3635–3641. </a:t>
            </a:r>
          </a:p>
          <a:p>
            <a:pPr marL="285750" indent="-285750"/>
            <a:r>
              <a:rPr lang="en-IN" dirty="0"/>
              <a:t> G. Ding, S. Zhang, S. Khan, Z. Tang, J. Zhang, and F. </a:t>
            </a:r>
            <a:r>
              <a:rPr lang="en-IN" dirty="0" err="1"/>
              <a:t>Porikli</a:t>
            </a:r>
            <a:r>
              <a:rPr lang="en-IN" dirty="0"/>
              <a:t>, ‘‘Feature affinity-based pseudo </a:t>
            </a:r>
            <a:r>
              <a:rPr lang="en-IN" dirty="0" err="1"/>
              <a:t>labeling</a:t>
            </a:r>
            <a:r>
              <a:rPr lang="en-IN" dirty="0"/>
              <a:t> for semi-supervised person reidentification,’’ IEEE Trans. Multimedia, vol. 21, no. 11, pp. 2891–2902, Nov. 2019</a:t>
            </a:r>
            <a:endParaRPr lang="en-US" dirty="0"/>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30</a:t>
            </a:fld>
            <a:endParaRPr dirty="0"/>
          </a:p>
        </p:txBody>
      </p:sp>
      <p:sp>
        <p:nvSpPr>
          <p:cNvPr id="8" name="TextBox 7">
            <a:extLst>
              <a:ext uri="{FF2B5EF4-FFF2-40B4-BE49-F238E27FC236}">
                <a16:creationId xmlns:a16="http://schemas.microsoft.com/office/drawing/2014/main" id="{73FE1881-D78B-76FB-1EEB-66D6EA758299}"/>
              </a:ext>
            </a:extLst>
          </p:cNvPr>
          <p:cNvSpPr txBox="1"/>
          <p:nvPr/>
        </p:nvSpPr>
        <p:spPr>
          <a:xfrm>
            <a:off x="5029200" y="609601"/>
            <a:ext cx="4800600" cy="461665"/>
          </a:xfrm>
          <a:prstGeom prst="rect">
            <a:avLst/>
          </a:prstGeom>
          <a:noFill/>
        </p:spPr>
        <p:txBody>
          <a:bodyPr wrap="square" rtlCol="0">
            <a:spAutoFit/>
          </a:bodyPr>
          <a:lstStyle/>
          <a:p>
            <a:r>
              <a:rPr lang="en-IN" sz="2400" b="1" dirty="0">
                <a:solidFill>
                  <a:srgbClr val="FF0000"/>
                </a:solidFill>
              </a:rPr>
              <a:t>REFERENCES</a:t>
            </a:r>
          </a:p>
        </p:txBody>
      </p:sp>
    </p:spTree>
    <p:extLst>
      <p:ext uri="{BB962C8B-B14F-4D97-AF65-F5344CB8AC3E}">
        <p14:creationId xmlns:p14="http://schemas.microsoft.com/office/powerpoint/2010/main" val="30786399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905000" y="457200"/>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31</a:t>
            </a:fld>
            <a:endParaRPr dirty="0"/>
          </a:p>
        </p:txBody>
      </p:sp>
      <p:sp>
        <p:nvSpPr>
          <p:cNvPr id="2" name="TextBox 1">
            <a:extLst>
              <a:ext uri="{FF2B5EF4-FFF2-40B4-BE49-F238E27FC236}">
                <a16:creationId xmlns:a16="http://schemas.microsoft.com/office/drawing/2014/main" id="{E2BE3495-0B75-EF85-6196-A6D6FDAA35CB}"/>
              </a:ext>
            </a:extLst>
          </p:cNvPr>
          <p:cNvSpPr txBox="1"/>
          <p:nvPr/>
        </p:nvSpPr>
        <p:spPr>
          <a:xfrm>
            <a:off x="4953000" y="3244335"/>
            <a:ext cx="3810000" cy="584775"/>
          </a:xfrm>
          <a:prstGeom prst="rect">
            <a:avLst/>
          </a:prstGeom>
          <a:noFill/>
        </p:spPr>
        <p:txBody>
          <a:bodyPr wrap="square" rtlCol="0">
            <a:spAutoFit/>
          </a:bodyPr>
          <a:lstStyle/>
          <a:p>
            <a:r>
              <a:rPr lang="en-IN" sz="3200" dirty="0">
                <a:solidFill>
                  <a:srgbClr val="FF0000"/>
                </a:solidFill>
              </a:rPr>
              <a:t>THANK YOU</a:t>
            </a:r>
          </a:p>
        </p:txBody>
      </p:sp>
    </p:spTree>
    <p:extLst>
      <p:ext uri="{BB962C8B-B14F-4D97-AF65-F5344CB8AC3E}">
        <p14:creationId xmlns:p14="http://schemas.microsoft.com/office/powerpoint/2010/main" val="24554505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758744" y="713718"/>
            <a:ext cx="6595056" cy="628377"/>
          </a:xfrm>
          <a:prstGeom prst="rect">
            <a:avLst/>
          </a:prstGeom>
        </p:spPr>
        <p:txBody>
          <a:bodyPr vert="horz" wrap="square" lIns="0" tIns="12700" rIns="0" bIns="0" rtlCol="0" anchor="ctr">
            <a:spAutoFit/>
          </a:bodyPr>
          <a:lstStyle/>
          <a:p>
            <a:pPr marL="12700">
              <a:lnSpc>
                <a:spcPct val="100000"/>
              </a:lnSpc>
              <a:spcBef>
                <a:spcPts val="100"/>
              </a:spcBef>
            </a:pPr>
            <a:r>
              <a:rPr lang="en-IN" sz="4000" spc="-5" dirty="0"/>
              <a:t>Types of bacteria</a:t>
            </a:r>
            <a:endParaRPr sz="4000" spc="-5" dirty="0"/>
          </a:p>
        </p:txBody>
      </p:sp>
      <p:sp>
        <p:nvSpPr>
          <p:cNvPr id="4" name="Content Placeholder 3">
            <a:extLst>
              <a:ext uri="{FF2B5EF4-FFF2-40B4-BE49-F238E27FC236}">
                <a16:creationId xmlns:a16="http://schemas.microsoft.com/office/drawing/2014/main" id="{F5829E47-0F54-3E62-6E5B-BFF530B4865D}"/>
              </a:ext>
            </a:extLst>
          </p:cNvPr>
          <p:cNvSpPr>
            <a:spLocks noGrp="1"/>
          </p:cNvSpPr>
          <p:nvPr>
            <p:ph idx="1"/>
          </p:nvPr>
        </p:nvSpPr>
        <p:spPr/>
        <p:txBody>
          <a:bodyPr/>
          <a:lstStyle/>
          <a:p>
            <a:r>
              <a:rPr lang="en-IN" dirty="0"/>
              <a:t>One method that use to classify bacteria is gram staining </a:t>
            </a:r>
            <a:r>
              <a:rPr lang="en-IN" dirty="0" err="1"/>
              <a:t>method,which</a:t>
            </a:r>
            <a:r>
              <a:rPr lang="en-IN" dirty="0"/>
              <a:t> is the most commonly performed laboratory procedure.</a:t>
            </a:r>
          </a:p>
          <a:p>
            <a:r>
              <a:rPr lang="en-IN" dirty="0"/>
              <a:t>There are two types of bacteria named as: </a:t>
            </a:r>
          </a:p>
          <a:p>
            <a:r>
              <a:rPr lang="en-IN" dirty="0"/>
              <a:t>GRAM POSITIVE BACTERIA</a:t>
            </a:r>
          </a:p>
          <a:p>
            <a:r>
              <a:rPr lang="en-IN" dirty="0"/>
              <a:t>GRAM NEGATIVE BACTERIA</a:t>
            </a:r>
          </a:p>
          <a:p>
            <a:r>
              <a:rPr lang="en-IN" dirty="0"/>
              <a:t>GRAM Refers to: specimen staining method  Developed by scientist “GRAM”.</a:t>
            </a:r>
          </a:p>
          <a:p>
            <a:endParaRPr lang="en-IN" dirty="0"/>
          </a:p>
        </p:txBody>
      </p:sp>
      <p:sp>
        <p:nvSpPr>
          <p:cNvPr id="5" name="object 5"/>
          <p:cNvSpPr txBox="1">
            <a:spLocks noGrp="1"/>
          </p:cNvSpPr>
          <p:nvPr>
            <p:ph type="sldNum" sz="quarter" idx="12"/>
          </p:nvPr>
        </p:nvSpPr>
        <p:spPr>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4</a:t>
            </a:fld>
            <a:endParaRPr dirty="0"/>
          </a:p>
        </p:txBody>
      </p:sp>
      <p:sp>
        <p:nvSpPr>
          <p:cNvPr id="3" name="object 3"/>
          <p:cNvSpPr/>
          <p:nvPr/>
        </p:nvSpPr>
        <p:spPr>
          <a:xfrm>
            <a:off x="944367" y="780067"/>
            <a:ext cx="2237735" cy="755013"/>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511787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0A71DBE-5385-F290-0B23-16A1368ED7B5}"/>
              </a:ext>
            </a:extLst>
          </p:cNvPr>
          <p:cNvSpPr>
            <a:spLocks noGrp="1"/>
          </p:cNvSpPr>
          <p:nvPr>
            <p:ph type="title"/>
          </p:nvPr>
        </p:nvSpPr>
        <p:spPr/>
        <p:txBody>
          <a:bodyPr/>
          <a:lstStyle/>
          <a:p>
            <a:r>
              <a:rPr lang="en-IN" dirty="0"/>
              <a:t>Types of Bacteria</a:t>
            </a:r>
          </a:p>
        </p:txBody>
      </p:sp>
      <p:sp>
        <p:nvSpPr>
          <p:cNvPr id="5" name="Text Placeholder 4">
            <a:extLst>
              <a:ext uri="{FF2B5EF4-FFF2-40B4-BE49-F238E27FC236}">
                <a16:creationId xmlns:a16="http://schemas.microsoft.com/office/drawing/2014/main" id="{4B4796F0-6187-0FF6-E1AD-89EC1DEC31EF}"/>
              </a:ext>
            </a:extLst>
          </p:cNvPr>
          <p:cNvSpPr>
            <a:spLocks noGrp="1"/>
          </p:cNvSpPr>
          <p:nvPr>
            <p:ph type="body" idx="1"/>
          </p:nvPr>
        </p:nvSpPr>
        <p:spPr/>
        <p:txBody>
          <a:bodyPr/>
          <a:lstStyle/>
          <a:p>
            <a:r>
              <a:rPr lang="en-IN" dirty="0"/>
              <a:t>GRAM POSITIVE BACTERIA</a:t>
            </a:r>
          </a:p>
        </p:txBody>
      </p:sp>
      <p:sp>
        <p:nvSpPr>
          <p:cNvPr id="6" name="Content Placeholder 5">
            <a:extLst>
              <a:ext uri="{FF2B5EF4-FFF2-40B4-BE49-F238E27FC236}">
                <a16:creationId xmlns:a16="http://schemas.microsoft.com/office/drawing/2014/main" id="{9A5E2861-4698-EE2F-31AE-935C54F83506}"/>
              </a:ext>
            </a:extLst>
          </p:cNvPr>
          <p:cNvSpPr>
            <a:spLocks noGrp="1"/>
          </p:cNvSpPr>
          <p:nvPr>
            <p:ph sz="half" idx="2"/>
          </p:nvPr>
        </p:nvSpPr>
        <p:spPr/>
        <p:txBody>
          <a:bodyPr>
            <a:normAutofit fontScale="47500" lnSpcReduction="20000"/>
          </a:bodyPr>
          <a:lstStyle/>
          <a:p>
            <a:pPr algn="just"/>
            <a:r>
              <a:rPr lang="en-US" b="0" i="0" dirty="0">
                <a:solidFill>
                  <a:srgbClr val="444444"/>
                </a:solidFill>
                <a:effectLst/>
                <a:latin typeface="Poppins" panose="00000500000000000000" pitchFamily="2" charset="0"/>
              </a:rPr>
              <a:t>Gram-positive bacteria constitute a cell wall, which is mainly composed of multiple layers of peptidoglycan that forms a rigid and thick structure.</a:t>
            </a:r>
          </a:p>
          <a:p>
            <a:pPr algn="just"/>
            <a:endParaRPr lang="en-US" b="0" i="0" dirty="0">
              <a:solidFill>
                <a:srgbClr val="444444"/>
              </a:solidFill>
              <a:effectLst/>
              <a:latin typeface="Poppins" panose="00000500000000000000" pitchFamily="2" charset="0"/>
            </a:endParaRPr>
          </a:p>
          <a:p>
            <a:pPr algn="just"/>
            <a:r>
              <a:rPr lang="en-IN" dirty="0"/>
              <a:t>gram-</a:t>
            </a:r>
            <a:r>
              <a:rPr lang="en-IN" dirty="0" err="1"/>
              <a:t>positiveGram</a:t>
            </a:r>
            <a:r>
              <a:rPr lang="en-IN" dirty="0"/>
              <a:t>-positive bacteria have the following </a:t>
            </a:r>
            <a:r>
              <a:rPr lang="en-IN" dirty="0" err="1"/>
              <a:t>characteristics:Membranes</a:t>
            </a:r>
            <a:r>
              <a:rPr lang="en-IN" dirty="0"/>
              <a:t>: Gram-positive bacteria do not </a:t>
            </a:r>
            <a:r>
              <a:rPr lang="en-IN" dirty="0" err="1"/>
              <a:t>haveTrusted</a:t>
            </a:r>
            <a:r>
              <a:rPr lang="en-IN" dirty="0"/>
              <a:t> Source a protective outer membrane</a:t>
            </a:r>
          </a:p>
          <a:p>
            <a:pPr algn="just"/>
            <a:r>
              <a:rPr lang="en-IN" dirty="0"/>
              <a:t>.Cell wall: They have a thick peptidoglycan cell </a:t>
            </a:r>
            <a:r>
              <a:rPr lang="en-IN" dirty="0" err="1"/>
              <a:t>wall.Shape</a:t>
            </a:r>
            <a:r>
              <a:rPr lang="en-IN" dirty="0"/>
              <a:t>: Gram-positive bacteria are sphere- or rod-shaped, or they have branching filaments.</a:t>
            </a:r>
          </a:p>
          <a:p>
            <a:pPr algn="just"/>
            <a:r>
              <a:rPr lang="en-IN" dirty="0"/>
              <a:t>Toxins: These bacteria also contain certain toxins that can cause a number of food-borne diseases.</a:t>
            </a:r>
          </a:p>
          <a:p>
            <a:pPr algn="just"/>
            <a:r>
              <a:rPr lang="en-IN" dirty="0"/>
              <a:t> Toxins </a:t>
            </a:r>
            <a:r>
              <a:rPr lang="en-IN" dirty="0" err="1"/>
              <a:t>presentTrusted</a:t>
            </a:r>
            <a:r>
              <a:rPr lang="en-IN" dirty="0"/>
              <a:t> Source in Gram-positive bacteria </a:t>
            </a:r>
            <a:r>
              <a:rPr lang="en-IN" dirty="0" err="1"/>
              <a:t>include:emetic</a:t>
            </a:r>
            <a:r>
              <a:rPr lang="en-IN" dirty="0"/>
              <a:t> </a:t>
            </a:r>
            <a:r>
              <a:rPr lang="en-IN" dirty="0" err="1"/>
              <a:t>toxindiarrheal</a:t>
            </a:r>
            <a:r>
              <a:rPr lang="en-IN" dirty="0"/>
              <a:t> </a:t>
            </a:r>
            <a:r>
              <a:rPr lang="en-IN" dirty="0" err="1"/>
              <a:t>enterotoxinsneurotoxinsenterotoxin</a:t>
            </a:r>
            <a:endParaRPr lang="en-IN" dirty="0"/>
          </a:p>
        </p:txBody>
      </p:sp>
      <p:sp>
        <p:nvSpPr>
          <p:cNvPr id="7" name="Text Placeholder 6">
            <a:extLst>
              <a:ext uri="{FF2B5EF4-FFF2-40B4-BE49-F238E27FC236}">
                <a16:creationId xmlns:a16="http://schemas.microsoft.com/office/drawing/2014/main" id="{06E16980-DDA8-ACE1-ADE1-BB571C4FF940}"/>
              </a:ext>
            </a:extLst>
          </p:cNvPr>
          <p:cNvSpPr>
            <a:spLocks noGrp="1"/>
          </p:cNvSpPr>
          <p:nvPr>
            <p:ph type="body" sz="quarter" idx="3"/>
          </p:nvPr>
        </p:nvSpPr>
        <p:spPr/>
        <p:txBody>
          <a:bodyPr/>
          <a:lstStyle/>
          <a:p>
            <a:r>
              <a:rPr lang="en-IN" dirty="0"/>
              <a:t>GRAM NEGATIVE BACTERIA</a:t>
            </a:r>
          </a:p>
        </p:txBody>
      </p:sp>
      <p:sp>
        <p:nvSpPr>
          <p:cNvPr id="8" name="Content Placeholder 7">
            <a:extLst>
              <a:ext uri="{FF2B5EF4-FFF2-40B4-BE49-F238E27FC236}">
                <a16:creationId xmlns:a16="http://schemas.microsoft.com/office/drawing/2014/main" id="{5EE4BA9A-8170-0AD9-97AB-1591A000775A}"/>
              </a:ext>
            </a:extLst>
          </p:cNvPr>
          <p:cNvSpPr>
            <a:spLocks noGrp="1"/>
          </p:cNvSpPr>
          <p:nvPr>
            <p:ph sz="quarter" idx="4"/>
          </p:nvPr>
        </p:nvSpPr>
        <p:spPr/>
        <p:txBody>
          <a:bodyPr>
            <a:normAutofit fontScale="47500" lnSpcReduction="20000"/>
          </a:bodyPr>
          <a:lstStyle/>
          <a:p>
            <a:pPr algn="just"/>
            <a:r>
              <a:rPr lang="en-US" b="0" i="0" dirty="0">
                <a:solidFill>
                  <a:srgbClr val="444444"/>
                </a:solidFill>
                <a:effectLst/>
                <a:latin typeface="Poppins" panose="00000500000000000000" pitchFamily="2" charset="0"/>
              </a:rPr>
              <a:t> gram-negative bacteria, the cell wall is made up of an outer membrane and several layers of peptidoglycan</a:t>
            </a:r>
          </a:p>
          <a:p>
            <a:pPr algn="just"/>
            <a:r>
              <a:rPr lang="en-US" b="0" i="0" dirty="0">
                <a:solidFill>
                  <a:srgbClr val="444444"/>
                </a:solidFill>
                <a:effectLst/>
                <a:latin typeface="Poppins" panose="00000500000000000000" pitchFamily="2" charset="0"/>
              </a:rPr>
              <a:t>. The outer membrane is composed of lipoproteins, phospholipids, and LPS.</a:t>
            </a:r>
          </a:p>
          <a:p>
            <a:pPr algn="just"/>
            <a:r>
              <a:rPr lang="en-US" b="0" i="0" dirty="0">
                <a:solidFill>
                  <a:srgbClr val="444444"/>
                </a:solidFill>
                <a:effectLst/>
                <a:latin typeface="Poppins" panose="00000500000000000000" pitchFamily="2" charset="0"/>
              </a:rPr>
              <a:t> The peptidoglycan stays intact to lipoproteins of the outer membrane that is located in the fluid-like periplasm between the plasma membrane and the outer membrane.</a:t>
            </a:r>
          </a:p>
          <a:p>
            <a:pPr algn="just"/>
            <a:r>
              <a:rPr lang="en-US" b="0" i="0" dirty="0">
                <a:solidFill>
                  <a:srgbClr val="444444"/>
                </a:solidFill>
                <a:effectLst/>
                <a:latin typeface="Poppins" panose="00000500000000000000" pitchFamily="2" charset="0"/>
              </a:rPr>
              <a:t> The periplasm is contained with proteins and degrading enzymes which assist in transporting molecules.</a:t>
            </a:r>
          </a:p>
          <a:p>
            <a:pPr algn="just"/>
            <a:r>
              <a:rPr lang="en-US" dirty="0"/>
              <a:t>Membrane: Gram-negative bacteria have two </a:t>
            </a:r>
            <a:r>
              <a:rPr lang="en-US" dirty="0" err="1"/>
              <a:t>membranesTrusted</a:t>
            </a:r>
            <a:r>
              <a:rPr lang="en-US" dirty="0"/>
              <a:t> Source — one external and one </a:t>
            </a:r>
            <a:r>
              <a:rPr lang="en-US" dirty="0" err="1"/>
              <a:t>internal.Cell</a:t>
            </a:r>
            <a:r>
              <a:rPr lang="en-US" dirty="0"/>
              <a:t> wall: These bacteria also have a thinner peptidoglycan cell wall than Gram-positive bacteria, which sits between their two </a:t>
            </a:r>
            <a:r>
              <a:rPr lang="en-US" dirty="0" err="1"/>
              <a:t>membranes.Shape</a:t>
            </a:r>
            <a:r>
              <a:rPr lang="en-US" dirty="0"/>
              <a:t>: They can be spherical-, rod-, or spiral-shaped.</a:t>
            </a:r>
          </a:p>
          <a:p>
            <a:pPr algn="just"/>
            <a:r>
              <a:rPr lang="en-US" dirty="0"/>
              <a:t>Toxins: If something disturbs the cell wall of Gram-negative bacteria, they can release endotoxins.</a:t>
            </a:r>
            <a:endParaRPr lang="en-IN" dirty="0"/>
          </a:p>
        </p:txBody>
      </p:sp>
    </p:spTree>
    <p:extLst>
      <p:ext uri="{BB962C8B-B14F-4D97-AF65-F5344CB8AC3E}">
        <p14:creationId xmlns:p14="http://schemas.microsoft.com/office/powerpoint/2010/main" val="10505497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74DFDD8-B34F-C135-EFDC-FC7F81139268}"/>
              </a:ext>
            </a:extLst>
          </p:cNvPr>
          <p:cNvSpPr>
            <a:spLocks noGrp="1"/>
          </p:cNvSpPr>
          <p:nvPr>
            <p:ph type="title"/>
          </p:nvPr>
        </p:nvSpPr>
        <p:spPr>
          <a:xfrm>
            <a:off x="556532" y="643467"/>
            <a:ext cx="11210925" cy="744836"/>
          </a:xfrm>
        </p:spPr>
        <p:txBody>
          <a:bodyPr>
            <a:normAutofit/>
          </a:bodyPr>
          <a:lstStyle/>
          <a:p>
            <a:pPr algn="ctr"/>
            <a:r>
              <a:rPr lang="en-IN" sz="3200">
                <a:solidFill>
                  <a:schemeClr val="bg1"/>
                </a:solidFill>
              </a:rPr>
              <a:t>Diseases</a:t>
            </a:r>
          </a:p>
        </p:txBody>
      </p:sp>
      <p:pic>
        <p:nvPicPr>
          <p:cNvPr id="1026" name="Picture 2" descr="Bacterial corneal ulcer DrBP">
            <a:extLst>
              <a:ext uri="{FF2B5EF4-FFF2-40B4-BE49-F238E27FC236}">
                <a16:creationId xmlns:a16="http://schemas.microsoft.com/office/drawing/2014/main" id="{10D3CFEC-E4E6-0514-E42A-A2EE2823515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69112" y="1675227"/>
            <a:ext cx="10853776" cy="43941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53714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A6967-3D77-2FC7-59BB-50B13D75F496}"/>
              </a:ext>
            </a:extLst>
          </p:cNvPr>
          <p:cNvSpPr>
            <a:spLocks noGrp="1"/>
          </p:cNvSpPr>
          <p:nvPr>
            <p:ph type="title"/>
          </p:nvPr>
        </p:nvSpPr>
        <p:spPr>
          <a:xfrm>
            <a:off x="838200" y="365125"/>
            <a:ext cx="3881284" cy="844243"/>
          </a:xfrm>
        </p:spPr>
        <p:txBody>
          <a:bodyPr/>
          <a:lstStyle/>
          <a:p>
            <a:r>
              <a:rPr lang="en-IN" dirty="0"/>
              <a:t>GRAM POSITIVE</a:t>
            </a:r>
          </a:p>
        </p:txBody>
      </p:sp>
      <p:pic>
        <p:nvPicPr>
          <p:cNvPr id="14" name="Picture 13" descr="A close-up of a microscope&#10;&#10;Description automatically generated">
            <a:extLst>
              <a:ext uri="{FF2B5EF4-FFF2-40B4-BE49-F238E27FC236}">
                <a16:creationId xmlns:a16="http://schemas.microsoft.com/office/drawing/2014/main" id="{6BD7FA05-3385-C55F-536C-27E7AA7016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343025"/>
            <a:ext cx="2190750" cy="2085975"/>
          </a:xfrm>
          <a:prstGeom prst="rect">
            <a:avLst/>
          </a:prstGeom>
        </p:spPr>
      </p:pic>
      <p:pic>
        <p:nvPicPr>
          <p:cNvPr id="16" name="Picture 15" descr="A close-up of blue spheres&#10;&#10;Description automatically generated">
            <a:extLst>
              <a:ext uri="{FF2B5EF4-FFF2-40B4-BE49-F238E27FC236}">
                <a16:creationId xmlns:a16="http://schemas.microsoft.com/office/drawing/2014/main" id="{FEF344BF-157B-EBEC-FC10-E2197CEE39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11068" y="1271016"/>
            <a:ext cx="2190750" cy="2157983"/>
          </a:xfrm>
          <a:prstGeom prst="rect">
            <a:avLst/>
          </a:prstGeom>
        </p:spPr>
      </p:pic>
      <p:pic>
        <p:nvPicPr>
          <p:cNvPr id="18" name="Picture 17" descr="A close-up of a microscope&#10;&#10;Description automatically generated">
            <a:extLst>
              <a:ext uri="{FF2B5EF4-FFF2-40B4-BE49-F238E27FC236}">
                <a16:creationId xmlns:a16="http://schemas.microsoft.com/office/drawing/2014/main" id="{5C38C61E-E977-C05D-CC81-D98E082A83A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94808" y="1271017"/>
            <a:ext cx="2339919" cy="2157984"/>
          </a:xfrm>
          <a:prstGeom prst="rect">
            <a:avLst/>
          </a:prstGeom>
        </p:spPr>
      </p:pic>
      <p:pic>
        <p:nvPicPr>
          <p:cNvPr id="20" name="Picture 19" descr="A close-up of a microscope&#10;&#10;Description automatically generated">
            <a:extLst>
              <a:ext uri="{FF2B5EF4-FFF2-40B4-BE49-F238E27FC236}">
                <a16:creationId xmlns:a16="http://schemas.microsoft.com/office/drawing/2014/main" id="{D4472041-9996-3AB8-FD90-CA85D320EA3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20033" y="1271016"/>
            <a:ext cx="2190751" cy="2157983"/>
          </a:xfrm>
          <a:prstGeom prst="rect">
            <a:avLst/>
          </a:prstGeom>
        </p:spPr>
      </p:pic>
      <p:pic>
        <p:nvPicPr>
          <p:cNvPr id="22" name="Picture 21" descr="A close-up of a microscope&#10;&#10;Description automatically generated">
            <a:extLst>
              <a:ext uri="{FF2B5EF4-FFF2-40B4-BE49-F238E27FC236}">
                <a16:creationId xmlns:a16="http://schemas.microsoft.com/office/drawing/2014/main" id="{97C51D10-3339-37B4-8240-4F23856BCC0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38200" y="3867461"/>
            <a:ext cx="2069892" cy="1828801"/>
          </a:xfrm>
          <a:prstGeom prst="rect">
            <a:avLst/>
          </a:prstGeom>
        </p:spPr>
      </p:pic>
      <p:pic>
        <p:nvPicPr>
          <p:cNvPr id="24" name="Picture 23" descr="A close-up of a blue bacteria&#10;&#10;Description automatically generated">
            <a:extLst>
              <a:ext uri="{FF2B5EF4-FFF2-40B4-BE49-F238E27FC236}">
                <a16:creationId xmlns:a16="http://schemas.microsoft.com/office/drawing/2014/main" id="{12C5FA69-78EB-50C7-1DE6-80390928593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536442" y="3867461"/>
            <a:ext cx="1865376" cy="1828800"/>
          </a:xfrm>
          <a:prstGeom prst="rect">
            <a:avLst/>
          </a:prstGeom>
        </p:spPr>
      </p:pic>
      <p:pic>
        <p:nvPicPr>
          <p:cNvPr id="26" name="Picture 25" descr="A close-up of a microscope&#10;&#10;Description automatically generated">
            <a:extLst>
              <a:ext uri="{FF2B5EF4-FFF2-40B4-BE49-F238E27FC236}">
                <a16:creationId xmlns:a16="http://schemas.microsoft.com/office/drawing/2014/main" id="{A83FEBBB-86E4-0C38-CA70-A2C85D75133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096000" y="3867461"/>
            <a:ext cx="1865376" cy="1828800"/>
          </a:xfrm>
          <a:prstGeom prst="rect">
            <a:avLst/>
          </a:prstGeom>
        </p:spPr>
      </p:pic>
    </p:spTree>
    <p:extLst>
      <p:ext uri="{BB962C8B-B14F-4D97-AF65-F5344CB8AC3E}">
        <p14:creationId xmlns:p14="http://schemas.microsoft.com/office/powerpoint/2010/main" val="6792198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A6967-3D77-2FC7-59BB-50B13D75F496}"/>
              </a:ext>
            </a:extLst>
          </p:cNvPr>
          <p:cNvSpPr>
            <a:spLocks noGrp="1"/>
          </p:cNvSpPr>
          <p:nvPr>
            <p:ph type="title"/>
          </p:nvPr>
        </p:nvSpPr>
        <p:spPr>
          <a:xfrm>
            <a:off x="838200" y="365125"/>
            <a:ext cx="3881284" cy="844243"/>
          </a:xfrm>
        </p:spPr>
        <p:txBody>
          <a:bodyPr>
            <a:normAutofit fontScale="90000"/>
          </a:bodyPr>
          <a:lstStyle/>
          <a:p>
            <a:r>
              <a:rPr lang="en-IN" dirty="0"/>
              <a:t>GRAM NEGATIVE</a:t>
            </a:r>
          </a:p>
        </p:txBody>
      </p:sp>
      <p:pic>
        <p:nvPicPr>
          <p:cNvPr id="4" name="Picture 3" descr="A close-up of a microscope&#10;&#10;Description automatically generated">
            <a:extLst>
              <a:ext uri="{FF2B5EF4-FFF2-40B4-BE49-F238E27FC236}">
                <a16:creationId xmlns:a16="http://schemas.microsoft.com/office/drawing/2014/main" id="{7936DA9E-82D1-6593-FBA4-CABBF7336E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0848" y="1654852"/>
            <a:ext cx="2282175" cy="1695450"/>
          </a:xfrm>
          <a:prstGeom prst="rect">
            <a:avLst/>
          </a:prstGeom>
        </p:spPr>
      </p:pic>
      <p:pic>
        <p:nvPicPr>
          <p:cNvPr id="6" name="Picture 5" descr="Red dots on a white background&#10;&#10;Description automatically generated">
            <a:extLst>
              <a:ext uri="{FF2B5EF4-FFF2-40B4-BE49-F238E27FC236}">
                <a16:creationId xmlns:a16="http://schemas.microsoft.com/office/drawing/2014/main" id="{C290D9A3-8C47-A755-1381-171788819A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99556" y="1654852"/>
            <a:ext cx="1875095" cy="1695450"/>
          </a:xfrm>
          <a:prstGeom prst="rect">
            <a:avLst/>
          </a:prstGeom>
        </p:spPr>
      </p:pic>
      <p:pic>
        <p:nvPicPr>
          <p:cNvPr id="8" name="Picture 7" descr="A close-up of a red bacteria&#10;&#10;Description automatically generated">
            <a:extLst>
              <a:ext uri="{FF2B5EF4-FFF2-40B4-BE49-F238E27FC236}">
                <a16:creationId xmlns:a16="http://schemas.microsoft.com/office/drawing/2014/main" id="{5A67399C-EB0B-DBA4-8F61-B69529BABC9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41167" y="1654852"/>
            <a:ext cx="2253521" cy="1774148"/>
          </a:xfrm>
          <a:prstGeom prst="rect">
            <a:avLst/>
          </a:prstGeom>
        </p:spPr>
      </p:pic>
      <p:pic>
        <p:nvPicPr>
          <p:cNvPr id="10" name="Picture 9" descr="A close-up of red bacteria&#10;&#10;Description automatically generated">
            <a:extLst>
              <a:ext uri="{FF2B5EF4-FFF2-40B4-BE49-F238E27FC236}">
                <a16:creationId xmlns:a16="http://schemas.microsoft.com/office/drawing/2014/main" id="{2B36245E-B078-46ED-8623-08ECACE06C8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61204" y="1654852"/>
            <a:ext cx="2253521" cy="1759780"/>
          </a:xfrm>
          <a:prstGeom prst="rect">
            <a:avLst/>
          </a:prstGeom>
        </p:spPr>
      </p:pic>
      <p:pic>
        <p:nvPicPr>
          <p:cNvPr id="12" name="Picture 11" descr="A close-up of a microscope&#10;&#10;Description automatically generated">
            <a:extLst>
              <a:ext uri="{FF2B5EF4-FFF2-40B4-BE49-F238E27FC236}">
                <a16:creationId xmlns:a16="http://schemas.microsoft.com/office/drawing/2014/main" id="{7B064244-10E7-868A-51B4-A367F0E148D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5598" y="3934918"/>
            <a:ext cx="2257425" cy="1612223"/>
          </a:xfrm>
          <a:prstGeom prst="rect">
            <a:avLst/>
          </a:prstGeom>
        </p:spPr>
      </p:pic>
      <p:pic>
        <p:nvPicPr>
          <p:cNvPr id="15" name="Picture 14" descr="Red spiky red cells on a white background&#10;&#10;Description automatically generated">
            <a:extLst>
              <a:ext uri="{FF2B5EF4-FFF2-40B4-BE49-F238E27FC236}">
                <a16:creationId xmlns:a16="http://schemas.microsoft.com/office/drawing/2014/main" id="{B068B0F2-B5D4-BC28-FB60-25B6E1502E5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599556" y="3934918"/>
            <a:ext cx="2095304" cy="1612224"/>
          </a:xfrm>
          <a:prstGeom prst="rect">
            <a:avLst/>
          </a:prstGeom>
        </p:spPr>
      </p:pic>
    </p:spTree>
    <p:extLst>
      <p:ext uri="{BB962C8B-B14F-4D97-AF65-F5344CB8AC3E}">
        <p14:creationId xmlns:p14="http://schemas.microsoft.com/office/powerpoint/2010/main" val="16825338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489057" y="477710"/>
            <a:ext cx="3966210" cy="695960"/>
          </a:xfrm>
          <a:prstGeom prst="rect">
            <a:avLst/>
          </a:prstGeom>
        </p:spPr>
        <p:txBody>
          <a:bodyPr vert="horz" wrap="square" lIns="0" tIns="12700" rIns="0" bIns="0" rtlCol="0" anchor="ctr">
            <a:spAutoFit/>
          </a:bodyPr>
          <a:lstStyle/>
          <a:p>
            <a:pPr marL="12700">
              <a:lnSpc>
                <a:spcPct val="100000"/>
              </a:lnSpc>
              <a:spcBef>
                <a:spcPts val="100"/>
              </a:spcBef>
            </a:pPr>
            <a:r>
              <a:rPr spc="-5" dirty="0">
                <a:solidFill>
                  <a:srgbClr val="000000"/>
                </a:solidFill>
              </a:rPr>
              <a:t>Table of</a:t>
            </a:r>
            <a:r>
              <a:rPr spc="-90" dirty="0">
                <a:solidFill>
                  <a:srgbClr val="000000"/>
                </a:solidFill>
              </a:rPr>
              <a:t> </a:t>
            </a:r>
            <a:r>
              <a:rPr spc="-5" dirty="0">
                <a:solidFill>
                  <a:srgbClr val="000000"/>
                </a:solidFill>
              </a:rPr>
              <a:t>contents</a:t>
            </a:r>
            <a:endParaRPr/>
          </a:p>
        </p:txBody>
      </p:sp>
      <p:sp>
        <p:nvSpPr>
          <p:cNvPr id="3" name="object 3"/>
          <p:cNvSpPr/>
          <p:nvPr/>
        </p:nvSpPr>
        <p:spPr>
          <a:xfrm>
            <a:off x="1752600" y="553352"/>
            <a:ext cx="2237735" cy="755013"/>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xfrm>
            <a:off x="8485720" y="6467713"/>
            <a:ext cx="153670" cy="177800"/>
          </a:xfrm>
          <a:prstGeom prst="rect">
            <a:avLst/>
          </a:prstGeom>
        </p:spPr>
        <p:txBody>
          <a:bodyPr vert="horz" wrap="square" lIns="0" tIns="0" rIns="0" bIns="0" rtlCol="0">
            <a:spAutoFit/>
          </a:bodyPr>
          <a:lstStyle>
            <a:defPPr>
              <a:defRPr lang="en-US"/>
            </a:defPPr>
            <a:lvl1pPr marL="0" algn="l" defTabSz="914400" rtl="0" eaLnBrk="1" latinLnBrk="0" hangingPunct="1">
              <a:defRPr sz="1200" b="0" i="0" kern="1200">
                <a:solidFill>
                  <a:srgbClr val="878787"/>
                </a:solidFill>
                <a:latin typeface="Carlito"/>
                <a:ea typeface="+mn-ea"/>
                <a:cs typeface="Carlit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ts val="1240"/>
              </a:lnSpc>
            </a:pPr>
            <a:fld id="{81D60167-4931-47E6-BA6A-407CBD079E47}" type="slidenum">
              <a:rPr lang="en-IN" smtClean="0"/>
              <a:pPr marL="38100">
                <a:lnSpc>
                  <a:spcPts val="1240"/>
                </a:lnSpc>
              </a:pPr>
              <a:t>9</a:t>
            </a:fld>
            <a:endParaRPr dirty="0"/>
          </a:p>
        </p:txBody>
      </p:sp>
      <p:sp>
        <p:nvSpPr>
          <p:cNvPr id="6" name="TextBox 5">
            <a:extLst>
              <a:ext uri="{FF2B5EF4-FFF2-40B4-BE49-F238E27FC236}">
                <a16:creationId xmlns:a16="http://schemas.microsoft.com/office/drawing/2014/main" id="{979A8936-6B22-5676-03B7-29DEB4D3AE66}"/>
              </a:ext>
            </a:extLst>
          </p:cNvPr>
          <p:cNvSpPr txBox="1"/>
          <p:nvPr/>
        </p:nvSpPr>
        <p:spPr>
          <a:xfrm>
            <a:off x="1752599" y="1402095"/>
            <a:ext cx="8839200" cy="5324535"/>
          </a:xfrm>
          <a:prstGeom prst="rect">
            <a:avLst/>
          </a:prstGeom>
          <a:noFill/>
        </p:spPr>
        <p:txBody>
          <a:bodyPr wrap="square" rtlCol="0">
            <a:spAutoFit/>
          </a:bodyPr>
          <a:lstStyle/>
          <a:p>
            <a:endParaRPr lang="en-IN" sz="2800" dirty="0"/>
          </a:p>
          <a:p>
            <a:pPr marL="285750" indent="-285750">
              <a:buFont typeface="Arial" panose="020B0604020202020204" pitchFamily="34" charset="0"/>
              <a:buChar char="•"/>
            </a:pPr>
            <a:r>
              <a:rPr lang="en-IN" sz="2800" dirty="0"/>
              <a:t>Abstract</a:t>
            </a:r>
          </a:p>
          <a:p>
            <a:pPr marL="285750" indent="-285750">
              <a:buFont typeface="Arial" panose="020B0604020202020204" pitchFamily="34" charset="0"/>
              <a:buChar char="•"/>
            </a:pPr>
            <a:r>
              <a:rPr lang="en-IN" sz="2800" dirty="0"/>
              <a:t>Requirement Gathering</a:t>
            </a:r>
          </a:p>
          <a:p>
            <a:pPr marL="285750" indent="-285750">
              <a:buFont typeface="Arial" panose="020B0604020202020204" pitchFamily="34" charset="0"/>
              <a:buChar char="•"/>
            </a:pPr>
            <a:r>
              <a:rPr lang="en-IN" sz="2800" dirty="0"/>
              <a:t>Literature Survey</a:t>
            </a:r>
          </a:p>
          <a:p>
            <a:pPr marL="285750" indent="-285750">
              <a:buFont typeface="Arial" panose="020B0604020202020204" pitchFamily="34" charset="0"/>
              <a:buChar char="•"/>
            </a:pPr>
            <a:r>
              <a:rPr lang="en-IN" sz="2800" dirty="0"/>
              <a:t>Research Gap</a:t>
            </a:r>
          </a:p>
          <a:p>
            <a:pPr marL="285750" indent="-285750">
              <a:buFont typeface="Arial" panose="020B0604020202020204" pitchFamily="34" charset="0"/>
              <a:buChar char="•"/>
            </a:pPr>
            <a:r>
              <a:rPr lang="en-IN" sz="2800" dirty="0"/>
              <a:t>Objectives and Problem Statement</a:t>
            </a:r>
          </a:p>
          <a:p>
            <a:pPr marL="285750" indent="-285750">
              <a:buFont typeface="Arial" panose="020B0604020202020204" pitchFamily="34" charset="0"/>
              <a:buChar char="•"/>
            </a:pPr>
            <a:r>
              <a:rPr lang="en-IN" sz="2800" dirty="0"/>
              <a:t>Architecture Diagram</a:t>
            </a:r>
          </a:p>
          <a:p>
            <a:pPr marL="285750" indent="-285750">
              <a:buFont typeface="Arial" panose="020B0604020202020204" pitchFamily="34" charset="0"/>
              <a:buChar char="•"/>
            </a:pPr>
            <a:r>
              <a:rPr lang="en-IN" sz="2800" dirty="0"/>
              <a:t>Modules Description</a:t>
            </a:r>
          </a:p>
          <a:p>
            <a:pPr marL="285750" indent="-285750">
              <a:buFont typeface="Arial" panose="020B0604020202020204" pitchFamily="34" charset="0"/>
              <a:buChar char="•"/>
            </a:pPr>
            <a:r>
              <a:rPr lang="en-IN" sz="2800" dirty="0"/>
              <a:t>Results and Discussions</a:t>
            </a:r>
          </a:p>
          <a:p>
            <a:pPr marL="285750" indent="-285750">
              <a:buFont typeface="Arial" panose="020B0604020202020204" pitchFamily="34" charset="0"/>
              <a:buChar char="•"/>
            </a:pPr>
            <a:r>
              <a:rPr lang="en-IN" sz="2800" dirty="0"/>
              <a:t>Screenshots</a:t>
            </a:r>
          </a:p>
          <a:p>
            <a:pPr marL="285750" indent="-285750">
              <a:buFont typeface="Arial" panose="020B0604020202020204" pitchFamily="34" charset="0"/>
              <a:buChar char="•"/>
            </a:pPr>
            <a:r>
              <a:rPr lang="en-IN" sz="2800" dirty="0"/>
              <a:t>References</a:t>
            </a:r>
          </a:p>
          <a:p>
            <a:endParaRPr lang="en-IN" sz="3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539</TotalTime>
  <Words>3401</Words>
  <Application>Microsoft Office PowerPoint</Application>
  <PresentationFormat>Widescreen</PresentationFormat>
  <Paragraphs>241</Paragraphs>
  <Slides>31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31</vt:i4>
      </vt:variant>
    </vt:vector>
  </HeadingPairs>
  <TitlesOfParts>
    <vt:vector size="40" baseType="lpstr">
      <vt:lpstr>Arial</vt:lpstr>
      <vt:lpstr>Calibri</vt:lpstr>
      <vt:lpstr>Calibri Light</vt:lpstr>
      <vt:lpstr>Carlito</vt:lpstr>
      <vt:lpstr>Poppins</vt:lpstr>
      <vt:lpstr>Söhne</vt:lpstr>
      <vt:lpstr>Times New Roman</vt:lpstr>
      <vt:lpstr>Wingdings</vt:lpstr>
      <vt:lpstr>Office Theme</vt:lpstr>
      <vt:lpstr>PowerPoint Presentation</vt:lpstr>
      <vt:lpstr>What is Bacteria ?</vt:lpstr>
      <vt:lpstr>Classification of Bacteria</vt:lpstr>
      <vt:lpstr>Types of bacteria</vt:lpstr>
      <vt:lpstr>Types of Bacteria</vt:lpstr>
      <vt:lpstr>Diseases</vt:lpstr>
      <vt:lpstr>GRAM POSITIVE</vt:lpstr>
      <vt:lpstr>GRAM NEGATIVE</vt:lpstr>
      <vt:lpstr>Table of contents</vt:lpstr>
      <vt:lpstr>Abstract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Gajulapalli ranga sai (RA2011047010143)</dc:creator>
  <cp:lastModifiedBy>Mathi Tharun</cp:lastModifiedBy>
  <cp:revision>6</cp:revision>
  <dcterms:created xsi:type="dcterms:W3CDTF">2023-10-09T19:40:40Z</dcterms:created>
  <dcterms:modified xsi:type="dcterms:W3CDTF">2023-11-05T06:23:13Z</dcterms:modified>
</cp:coreProperties>
</file>

<file path=docProps/thumbnail.jpeg>
</file>